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media/image37.jpg" ContentType="image/jpeg"/>
  <Override PartName="/ppt/charts/chart7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1853" r:id="rId3"/>
    <p:sldId id="1862" r:id="rId4"/>
    <p:sldId id="1863" r:id="rId5"/>
    <p:sldId id="1864" r:id="rId6"/>
    <p:sldId id="1867" r:id="rId7"/>
    <p:sldId id="1868" r:id="rId8"/>
    <p:sldId id="1869" r:id="rId9"/>
    <p:sldId id="1865" r:id="rId10"/>
    <p:sldId id="1870" r:id="rId11"/>
    <p:sldId id="1871" r:id="rId12"/>
    <p:sldId id="1872" r:id="rId13"/>
    <p:sldId id="1873" r:id="rId14"/>
    <p:sldId id="1874" r:id="rId15"/>
    <p:sldId id="1876" r:id="rId16"/>
    <p:sldId id="1866" r:id="rId17"/>
    <p:sldId id="1861" r:id="rId18"/>
    <p:sldId id="1854" r:id="rId19"/>
    <p:sldId id="283" r:id="rId20"/>
    <p:sldId id="662" r:id="rId21"/>
    <p:sldId id="1133" r:id="rId22"/>
    <p:sldId id="377" r:id="rId23"/>
    <p:sldId id="1595" r:id="rId24"/>
    <p:sldId id="1856" r:id="rId25"/>
    <p:sldId id="1439" r:id="rId26"/>
    <p:sldId id="1591" r:id="rId27"/>
    <p:sldId id="876" r:id="rId28"/>
    <p:sldId id="1852" r:id="rId29"/>
    <p:sldId id="562" r:id="rId30"/>
    <p:sldId id="1857" r:id="rId31"/>
    <p:sldId id="759" r:id="rId32"/>
    <p:sldId id="1494" r:id="rId33"/>
    <p:sldId id="1156" r:id="rId34"/>
    <p:sldId id="1473" r:id="rId35"/>
    <p:sldId id="293" r:id="rId36"/>
    <p:sldId id="1858" r:id="rId37"/>
    <p:sldId id="402" r:id="rId38"/>
    <p:sldId id="1052" r:id="rId39"/>
    <p:sldId id="426" r:id="rId40"/>
    <p:sldId id="1511" r:id="rId41"/>
    <p:sldId id="1855" r:id="rId42"/>
    <p:sldId id="1860" r:id="rId43"/>
    <p:sldId id="185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93F"/>
    <a:srgbClr val="EBD97E"/>
    <a:srgbClr val="BD09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7"/>
    <p:restoredTop sz="96314" autoAdjust="0"/>
  </p:normalViewPr>
  <p:slideViewPr>
    <p:cSldViewPr snapToGrid="0">
      <p:cViewPr varScale="1">
        <p:scale>
          <a:sx n="81" d="100"/>
          <a:sy n="81" d="100"/>
        </p:scale>
        <p:origin x="92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Series 1</a:t>
            </a:r>
          </a:p>
        </c:rich>
      </c:tx>
      <c:layout>
        <c:manualLayout>
          <c:xMode val="edge"/>
          <c:yMode val="edge"/>
          <c:x val="0.47284399999999999"/>
          <c:y val="0"/>
          <c:w val="5.43118E-2"/>
          <c:h val="6.99901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1.68833E-2"/>
          <c:y val="6.99901E-2"/>
          <c:w val="0.97811700000000001"/>
          <c:h val="0.81392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Series 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A793F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25D-4221-A607-CCE6A209D07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25D-4221-A607-CCE6A209D07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25D-4221-A607-CCE6A209D07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25D-4221-A607-CCE6A209D07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25D-4221-A607-CCE6A209D07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25D-4221-A607-CCE6A209D073}"/>
              </c:ext>
            </c:extLst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{"HD","ML","NH","PO","GD","TY"}</c:f>
              <c:strCache>
                <c:ptCount val="6"/>
                <c:pt idx="0">
                  <c:v>HD</c:v>
                </c:pt>
                <c:pt idx="1">
                  <c:v>ML</c:v>
                </c:pt>
                <c:pt idx="2">
                  <c:v>NH</c:v>
                </c:pt>
                <c:pt idx="3">
                  <c:v>PO</c:v>
                </c:pt>
                <c:pt idx="4">
                  <c:v>GD</c:v>
                </c:pt>
                <c:pt idx="5">
                  <c:v>TY</c:v>
                </c:pt>
              </c:strCache>
            </c:strRef>
          </c:cat>
          <c:val>
            <c:numRef>
              <c:f>{45,60,25,30,60,80}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25</c:v>
                </c:pt>
                <c:pt idx="3">
                  <c:v>30</c:v>
                </c:pt>
                <c:pt idx="4">
                  <c:v>60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25D-4221-A607-CCE6A209D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56588544"/>
        <c:axId val="83738624"/>
      </c:barChart>
      <c:catAx>
        <c:axId val="56588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 cmpd="sng" algn="ctr">
            <a:solidFill>
              <a:srgbClr val="888888"/>
            </a:solidFill>
            <a:prstDash val="solid"/>
            <a:miter lim="800000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83738624"/>
        <c:crosses val="autoZero"/>
        <c:auto val="1"/>
        <c:lblAlgn val="ctr"/>
        <c:lblOffset val="100"/>
        <c:noMultiLvlLbl val="1"/>
      </c:catAx>
      <c:valAx>
        <c:axId val="83738624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miter lim="800000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56588544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800">
          <a:solidFill>
            <a:schemeClr val="bg1">
              <a:lumMod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A793F"/>
            </a:solidFill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71-47E7-BE29-9AB97D301F3E}"/>
              </c:ext>
            </c:extLst>
          </c:dPt>
          <c:dPt>
            <c:idx val="1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71-47E7-BE29-9AB97D301F3E}"/>
              </c:ext>
            </c:extLst>
          </c:dPt>
          <c:dPt>
            <c:idx val="2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1-47E7-BE29-9AB97D301F3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22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1-47E7-BE29-9AB97D30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9A79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9-4935-9E64-735AE894D5D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A9-4935-9E64-735AE894D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A9-4935-9E64-735AE894D5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A9-4935-9E64-735AE894D5D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A9-4935-9E64-735AE894D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DE-420E-A9E0-AB6D512AB8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A79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DE-420E-A9E0-AB6D512AB8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BDE-420E-A9E0-AB6D512A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9293056"/>
        <c:axId val="439294592"/>
      </c:barChart>
      <c:catAx>
        <c:axId val="43929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294592"/>
        <c:crosses val="autoZero"/>
        <c:auto val="1"/>
        <c:lblAlgn val="ctr"/>
        <c:lblOffset val="100"/>
        <c:noMultiLvlLbl val="0"/>
      </c:catAx>
      <c:valAx>
        <c:axId val="439294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29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9A79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27-4556-A4B8-274185AEC54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7-4556-A4B8-274185AEC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27-4556-A4B8-274185AEC5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27-4556-A4B8-274185AEC54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27-4556-A4B8-274185AEC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C1-4085-AC9B-F436D2D9F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A79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C1-4085-AC9B-F436D2D9F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8C1-4085-AC9B-F436D2D9F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9327360"/>
        <c:axId val="439329152"/>
      </c:barChart>
      <c:catAx>
        <c:axId val="439327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329152"/>
        <c:crosses val="autoZero"/>
        <c:auto val="1"/>
        <c:lblAlgn val="ctr"/>
        <c:lblOffset val="100"/>
        <c:noMultiLvlLbl val="0"/>
      </c:catAx>
      <c:valAx>
        <c:axId val="43932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32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zh-CN"/>
              <a:t>标题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00-4867-A068-49D77A5A97DE}"/>
              </c:ext>
            </c:extLst>
          </c:dPt>
          <c:dPt>
            <c:idx val="1"/>
            <c:bubble3D val="0"/>
            <c:spPr>
              <a:solidFill>
                <a:srgbClr val="9A793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00-4867-A068-49D77A5A97DE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00-4867-A068-49D77A5A97D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00-4867-A068-49D77A5A9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AC4C-AA4B-49DA-A846-033AD3E91B54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25B8B-3784-46F6-964B-E71104D32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4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7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8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7363FBB-C59E-4A2F-818A-92C2C495D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14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14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51miz.com/ppt/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93639" y="2109101"/>
            <a:ext cx="6901185" cy="10156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AMA 546-Presentation</a:t>
            </a:r>
            <a:endParaRPr lang="zh-CN" altLang="en-US" sz="6000" spc="-150" dirty="0">
              <a:solidFill>
                <a:schemeClr val="bg2">
                  <a:lumMod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2916392" y="3332151"/>
            <a:ext cx="787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Customer segmentation by clustering algorithms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250730" y="4440926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61020" y="4510909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XXXXXXXXX 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FA616E-A4AA-004F-E1DD-104E659C44FD}"/>
              </a:ext>
            </a:extLst>
          </p:cNvPr>
          <p:cNvSpPr txBox="1"/>
          <p:nvPr/>
        </p:nvSpPr>
        <p:spPr>
          <a:xfrm>
            <a:off x="5492527" y="4891767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6096000" y="2860149"/>
            <a:ext cx="579184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2: Adjust Covariance Matrix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B410DC-DFC6-D02D-4161-B399A2202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9637"/>
              </p:ext>
            </p:extLst>
          </p:nvPr>
        </p:nvGraphicFramePr>
        <p:xfrm>
          <a:off x="1009201" y="1578005"/>
          <a:ext cx="4052994" cy="3004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497">
                  <a:extLst>
                    <a:ext uri="{9D8B030D-6E8A-4147-A177-3AD203B41FA5}">
                      <a16:colId xmlns:a16="http://schemas.microsoft.com/office/drawing/2014/main" val="2319165444"/>
                    </a:ext>
                  </a:extLst>
                </a:gridCol>
                <a:gridCol w="2026497">
                  <a:extLst>
                    <a:ext uri="{9D8B030D-6E8A-4147-A177-3AD203B41FA5}">
                      <a16:colId xmlns:a16="http://schemas.microsoft.com/office/drawing/2014/main" val="1470041607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Covariance Type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Silhouette Score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534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tied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0.260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376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diag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0.264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45191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spherical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0.229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8580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full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778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98326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5693790" y="2860149"/>
            <a:ext cx="619405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3: Compute Evaluation Metrics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472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8844796" y="1777406"/>
            <a:ext cx="1647237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Scatter Plot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3680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4: Show Result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BED6DF35-EE8C-A1AA-DC99-B0DA2BD0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2" y="544247"/>
            <a:ext cx="3810112" cy="2840391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8D9AFE3-528F-9C2E-7902-7F1CC1C5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6" y="3521482"/>
            <a:ext cx="6402866" cy="3231558"/>
          </a:xfrm>
          <a:prstGeom prst="rect">
            <a:avLst/>
          </a:prstGeom>
        </p:spPr>
      </p:pic>
      <p:sp>
        <p:nvSpPr>
          <p:cNvPr id="13" name="Rectangle 51">
            <a:extLst>
              <a:ext uri="{FF2B5EF4-FFF2-40B4-BE49-F238E27FC236}">
                <a16:creationId xmlns:a16="http://schemas.microsoft.com/office/drawing/2014/main" id="{7F5DA277-CFD5-AB0D-098C-6895A1FDE307}"/>
              </a:ext>
            </a:extLst>
          </p:cNvPr>
          <p:cNvSpPr/>
          <p:nvPr/>
        </p:nvSpPr>
        <p:spPr>
          <a:xfrm>
            <a:off x="8939064" y="4751478"/>
            <a:ext cx="1647237" cy="771566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Histogram &amp; Pie Chart</a:t>
            </a:r>
          </a:p>
        </p:txBody>
      </p:sp>
    </p:spTree>
    <p:extLst>
      <p:ext uri="{BB962C8B-B14F-4D97-AF65-F5344CB8AC3E}">
        <p14:creationId xmlns:p14="http://schemas.microsoft.com/office/powerpoint/2010/main" val="57137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B39375-B95B-DFBE-664B-B352A0D726D4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86CACB36-A4A6-C4E9-0E98-F0772AF6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9" y="666351"/>
            <a:ext cx="6259790" cy="6015267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C18CAAD-E8D4-53B0-2989-FB76C1ACF958}"/>
              </a:ext>
            </a:extLst>
          </p:cNvPr>
          <p:cNvSpPr/>
          <p:nvPr/>
        </p:nvSpPr>
        <p:spPr>
          <a:xfrm>
            <a:off x="8345176" y="3486948"/>
            <a:ext cx="125131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cs typeface="+mn-ea"/>
                <a:sym typeface="+mn-lt"/>
              </a:rPr>
              <a:t>Pairplot</a:t>
            </a:r>
            <a:endParaRPr 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07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204805" y="1941770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058464" y="4296018"/>
            <a:ext cx="2536729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random_state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=42 </a:t>
            </a:r>
          </a:p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damp=0.9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199313" y="3774793"/>
            <a:ext cx="3269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Parameter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3042A3-475A-66C2-3DC1-A86E90D46641}"/>
              </a:ext>
            </a:extLst>
          </p:cNvPr>
          <p:cNvSpPr txBox="1"/>
          <p:nvPr/>
        </p:nvSpPr>
        <p:spPr>
          <a:xfrm>
            <a:off x="861227" y="81576"/>
            <a:ext cx="510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51F21F-513E-A8DC-EC08-B8C7DF0283B1}"/>
              </a:ext>
            </a:extLst>
          </p:cNvPr>
          <p:cNvSpPr/>
          <p:nvPr/>
        </p:nvSpPr>
        <p:spPr>
          <a:xfrm>
            <a:off x="2343180" y="2843646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9BC08-BAF3-E82A-5432-9015FA8F7B7E}"/>
              </a:ext>
            </a:extLst>
          </p:cNvPr>
          <p:cNvSpPr/>
          <p:nvPr/>
        </p:nvSpPr>
        <p:spPr>
          <a:xfrm>
            <a:off x="5638356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41E1E9-ED37-47F8-B94B-C6ECAD64CB9E}"/>
              </a:ext>
            </a:extLst>
          </p:cNvPr>
          <p:cNvSpPr/>
          <p:nvPr/>
        </p:nvSpPr>
        <p:spPr>
          <a:xfrm>
            <a:off x="8933531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BE032906-0C8E-82A0-794A-31779696B333}"/>
              </a:ext>
            </a:extLst>
          </p:cNvPr>
          <p:cNvSpPr/>
          <p:nvPr/>
        </p:nvSpPr>
        <p:spPr>
          <a:xfrm>
            <a:off x="4671412" y="3800468"/>
            <a:ext cx="206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AP_Label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7201BC30-FCAB-AC72-E413-0847A59797EF}"/>
              </a:ext>
            </a:extLst>
          </p:cNvPr>
          <p:cNvSpPr/>
          <p:nvPr/>
        </p:nvSpPr>
        <p:spPr>
          <a:xfrm>
            <a:off x="4696475" y="4472348"/>
            <a:ext cx="2536729" cy="36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AP.label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=224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FB6A8DC-8833-6D10-FCD8-985BF6F6E92A}"/>
              </a:ext>
            </a:extLst>
          </p:cNvPr>
          <p:cNvSpPr/>
          <p:nvPr/>
        </p:nvSpPr>
        <p:spPr>
          <a:xfrm>
            <a:off x="7148152" y="3835570"/>
            <a:ext cx="3832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Compute Evaluation Metrics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4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  <p:bldP spid="44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036064" y="2636999"/>
            <a:ext cx="5767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Analysis &amp; Conclusion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Analysis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Conclusion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2"/>
          <p:cNvSpPr/>
          <p:nvPr/>
        </p:nvSpPr>
        <p:spPr>
          <a:xfrm rot="10800000" flipV="1">
            <a:off x="4461952" y="1697785"/>
            <a:ext cx="1255240" cy="343684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7094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17192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5855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94519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4" name="矩形 13"/>
          <p:cNvSpPr/>
          <p:nvPr/>
        </p:nvSpPr>
        <p:spPr>
          <a:xfrm>
            <a:off x="2955200" y="2344101"/>
            <a:ext cx="7850226" cy="120032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72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研 究 生 组 会 汇 报</a:t>
            </a:r>
          </a:p>
        </p:txBody>
      </p:sp>
      <p:sp>
        <p:nvSpPr>
          <p:cNvPr id="15" name="TextBox 26"/>
          <p:cNvSpPr txBox="1"/>
          <p:nvPr/>
        </p:nvSpPr>
        <p:spPr>
          <a:xfrm>
            <a:off x="4487737" y="3845366"/>
            <a:ext cx="4875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BUSINESS REPORT OR PLAY FOR WORK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911118" y="4440926"/>
            <a:ext cx="2344358" cy="405033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2516" y="4488356"/>
            <a:ext cx="188200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4988" y="121756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52693" y="1217566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6565" y="1248344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4989" y="511721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16626" y="5117213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96565" y="5147991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4988" y="251744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21435" y="2517448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6565" y="2548226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4987" y="3817330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22237" y="3817330"/>
            <a:ext cx="56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6565" y="384810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27575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目录</a:t>
            </a: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1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完成工作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2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6" name="Rectangle 8"/>
          <p:cNvSpPr/>
          <p:nvPr/>
        </p:nvSpPr>
        <p:spPr>
          <a:xfrm>
            <a:off x="6819552" y="1074052"/>
            <a:ext cx="2232248" cy="223224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6816080" y="3576537"/>
            <a:ext cx="2232248" cy="223224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/>
          <p:nvPr/>
        </p:nvCxnSpPr>
        <p:spPr>
          <a:xfrm flipH="1">
            <a:off x="557213" y="1977920"/>
            <a:ext cx="24062" cy="31972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1438179" y="5293988"/>
            <a:ext cx="1136073" cy="290944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cs typeface="+mn-ea"/>
                <a:sym typeface="+mn-lt"/>
              </a:rPr>
              <a:t>Main thing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1339814" y="215382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1339814" y="3291910"/>
            <a:ext cx="3467616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图片 2" descr="有钟表的建筑&#10;&#10;低可信度描述已自动生成">
            <a:extLst>
              <a:ext uri="{FF2B5EF4-FFF2-40B4-BE49-F238E27FC236}">
                <a16:creationId xmlns:a16="http://schemas.microsoft.com/office/drawing/2014/main" id="{EEAA263D-A195-4E57-9816-64F59A2665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31" t="-16" r="52062" b="-2653"/>
          <a:stretch/>
        </p:blipFill>
        <p:spPr>
          <a:xfrm>
            <a:off x="6193807" y="1074052"/>
            <a:ext cx="5709042" cy="489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4409" y="1211314"/>
            <a:ext cx="189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Dataset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75" y="12113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5808" y="1242092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5461" y="5117213"/>
            <a:ext cx="471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Analysis &amp; Conclusion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5675" y="51109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808" y="5141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23" y="2501658"/>
            <a:ext cx="4242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 &amp;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5675" y="25111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5808" y="2541974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7964" y="3802344"/>
            <a:ext cx="2793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Experiment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5675" y="38110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5808" y="384185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7276" y="2705725"/>
            <a:ext cx="3937660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8800" b="1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9267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1088571" y="1163763"/>
            <a:ext cx="4282829" cy="42645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5983993" y="225394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0" name="Google Shape;86;p19"/>
          <p:cNvSpPr txBox="1"/>
          <p:nvPr/>
        </p:nvSpPr>
        <p:spPr>
          <a:xfrm>
            <a:off x="5983993" y="181967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5978874" y="3091780"/>
            <a:ext cx="428283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8A552C-E223-4936-BAF2-B988C3E53AC8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6"/>
          <p:cNvSpPr/>
          <p:nvPr/>
        </p:nvSpPr>
        <p:spPr>
          <a:xfrm>
            <a:off x="5286375" y="3584575"/>
            <a:ext cx="2432050" cy="2432050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p:sp>
        <p:nvSpPr>
          <p:cNvPr id="15" name="Rectangle 29"/>
          <p:cNvSpPr/>
          <p:nvPr/>
        </p:nvSpPr>
        <p:spPr>
          <a:xfrm>
            <a:off x="1545174" y="1725163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6" name="Rectangle 30"/>
          <p:cNvSpPr/>
          <p:nvPr/>
        </p:nvSpPr>
        <p:spPr>
          <a:xfrm>
            <a:off x="1545174" y="139829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1545174" y="3077713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8" name="Rectangle 30"/>
          <p:cNvSpPr/>
          <p:nvPr/>
        </p:nvSpPr>
        <p:spPr>
          <a:xfrm>
            <a:off x="1545174" y="275084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1545174" y="4511450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0" name="Rectangle 30"/>
          <p:cNvSpPr/>
          <p:nvPr/>
        </p:nvSpPr>
        <p:spPr>
          <a:xfrm>
            <a:off x="1545174" y="418458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Freeform: Shape 15"/>
          <p:cNvSpPr/>
          <p:nvPr/>
        </p:nvSpPr>
        <p:spPr>
          <a:xfrm>
            <a:off x="7429801" y="1027681"/>
            <a:ext cx="4423063" cy="4425950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1016005" y="955898"/>
            <a:ext cx="5194290" cy="4946939"/>
          </a:xfrm>
          <a:custGeom>
            <a:avLst/>
            <a:gdLst>
              <a:gd name="connsiteX0" fmla="*/ 2597145 w 5194290"/>
              <a:gd name="connsiteY0" fmla="*/ 0 h 4946939"/>
              <a:gd name="connsiteX1" fmla="*/ 5194290 w 5194290"/>
              <a:gd name="connsiteY1" fmla="*/ 1889563 h 4946939"/>
              <a:gd name="connsiteX2" fmla="*/ 4202269 w 5194290"/>
              <a:gd name="connsiteY2" fmla="*/ 4946939 h 4946939"/>
              <a:gd name="connsiteX3" fmla="*/ 992021 w 5194290"/>
              <a:gd name="connsiteY3" fmla="*/ 4946939 h 4946939"/>
              <a:gd name="connsiteX4" fmla="*/ 0 w 5194290"/>
              <a:gd name="connsiteY4" fmla="*/ 1889563 h 494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290" h="4946939">
                <a:moveTo>
                  <a:pt x="2597145" y="0"/>
                </a:moveTo>
                <a:lnTo>
                  <a:pt x="5194290" y="1889563"/>
                </a:lnTo>
                <a:lnTo>
                  <a:pt x="4202269" y="4946939"/>
                </a:lnTo>
                <a:lnTo>
                  <a:pt x="992021" y="4946939"/>
                </a:lnTo>
                <a:lnTo>
                  <a:pt x="0" y="1889563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Straight Connector 13"/>
          <p:cNvCxnSpPr/>
          <p:nvPr/>
        </p:nvCxnSpPr>
        <p:spPr>
          <a:xfrm flipH="1">
            <a:off x="1507286" y="1767303"/>
            <a:ext cx="2" cy="3890211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4"/>
          <p:cNvCxnSpPr/>
          <p:nvPr/>
        </p:nvCxnSpPr>
        <p:spPr>
          <a:xfrm>
            <a:off x="5763851" y="1767303"/>
            <a:ext cx="0" cy="3890211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"/>
          <p:cNvGrpSpPr/>
          <p:nvPr/>
        </p:nvGrpSpPr>
        <p:grpSpPr>
          <a:xfrm>
            <a:off x="1507287" y="1767303"/>
            <a:ext cx="4224422" cy="3890211"/>
            <a:chOff x="1735887" y="1767303"/>
            <a:chExt cx="3818023" cy="3890211"/>
          </a:xfrm>
        </p:grpSpPr>
        <p:cxnSp>
          <p:nvCxnSpPr>
            <p:cNvPr id="6" name="Straight Connector 11"/>
            <p:cNvCxnSpPr/>
            <p:nvPr/>
          </p:nvCxnSpPr>
          <p:spPr>
            <a:xfrm flipH="1">
              <a:off x="1735889" y="1767303"/>
              <a:ext cx="3818021" cy="0"/>
            </a:xfrm>
            <a:prstGeom prst="line">
              <a:avLst/>
            </a:prstGeom>
            <a:ln w="57150">
              <a:solidFill>
                <a:srgbClr val="EBD9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/>
            <p:nvPr/>
          </p:nvCxnSpPr>
          <p:spPr>
            <a:xfrm flipH="1">
              <a:off x="1735887" y="5657514"/>
              <a:ext cx="3818021" cy="0"/>
            </a:xfrm>
            <a:prstGeom prst="line">
              <a:avLst/>
            </a:prstGeom>
            <a:ln w="57150">
              <a:solidFill>
                <a:srgbClr val="EBD9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7"/>
          <p:cNvSpPr txBox="1"/>
          <p:nvPr/>
        </p:nvSpPr>
        <p:spPr>
          <a:xfrm>
            <a:off x="6701576" y="14472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6701576" y="2172036"/>
            <a:ext cx="4313296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701576" y="3597321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701576" y="4907372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7491830" y="3893142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491830" y="354292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91830" y="5196325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491830" y="4846110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Google Shape;67;p18"/>
          <p:cNvSpPr txBox="1"/>
          <p:nvPr/>
        </p:nvSpPr>
        <p:spPr>
          <a:xfrm>
            <a:off x="2118125" y="3312298"/>
            <a:ext cx="30027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Creative Slides</a:t>
            </a:r>
            <a:endParaRPr sz="28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042FA2-6280-4EC6-B936-E8C3F5885A94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E0634046-31CC-4AE5-AD54-6C588EF7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5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1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Two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3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81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5865813" y="0"/>
            <a:ext cx="6323012" cy="685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6428177" y="5901307"/>
            <a:ext cx="3422073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cs typeface="+mn-ea"/>
                <a:sym typeface="+mn-lt"/>
              </a:rPr>
              <a:t>OUR HEADQUARTERS BUILDING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1066688" y="2561944"/>
            <a:ext cx="3730928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1066688" y="4110525"/>
            <a:ext cx="3730928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066688" y="178253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1066688" y="134826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721893" y="846235"/>
            <a:ext cx="5245770" cy="5245770"/>
          </a:xfrm>
          <a:custGeom>
            <a:avLst/>
            <a:gdLst>
              <a:gd name="connsiteX0" fmla="*/ 2622884 w 5245770"/>
              <a:gd name="connsiteY0" fmla="*/ 417094 h 5245770"/>
              <a:gd name="connsiteX1" fmla="*/ 4828674 w 5245770"/>
              <a:gd name="connsiteY1" fmla="*/ 2622884 h 5245770"/>
              <a:gd name="connsiteX2" fmla="*/ 2622884 w 5245770"/>
              <a:gd name="connsiteY2" fmla="*/ 4828674 h 5245770"/>
              <a:gd name="connsiteX3" fmla="*/ 417094 w 5245770"/>
              <a:gd name="connsiteY3" fmla="*/ 2622884 h 5245770"/>
              <a:gd name="connsiteX4" fmla="*/ 2622884 w 5245770"/>
              <a:gd name="connsiteY4" fmla="*/ 417094 h 5245770"/>
              <a:gd name="connsiteX5" fmla="*/ 2622884 w 5245770"/>
              <a:gd name="connsiteY5" fmla="*/ 283902 h 5245770"/>
              <a:gd name="connsiteX6" fmla="*/ 283901 w 5245770"/>
              <a:gd name="connsiteY6" fmla="*/ 2622885 h 5245770"/>
              <a:gd name="connsiteX7" fmla="*/ 2622884 w 5245770"/>
              <a:gd name="connsiteY7" fmla="*/ 4961868 h 5245770"/>
              <a:gd name="connsiteX8" fmla="*/ 4961867 w 5245770"/>
              <a:gd name="connsiteY8" fmla="*/ 2622885 h 5245770"/>
              <a:gd name="connsiteX9" fmla="*/ 2622884 w 5245770"/>
              <a:gd name="connsiteY9" fmla="*/ 283902 h 5245770"/>
              <a:gd name="connsiteX10" fmla="*/ 2622885 w 5245770"/>
              <a:gd name="connsiteY10" fmla="*/ 0 h 5245770"/>
              <a:gd name="connsiteX11" fmla="*/ 5245770 w 5245770"/>
              <a:gd name="connsiteY11" fmla="*/ 2622885 h 5245770"/>
              <a:gd name="connsiteX12" fmla="*/ 2622885 w 5245770"/>
              <a:gd name="connsiteY12" fmla="*/ 5245770 h 5245770"/>
              <a:gd name="connsiteX13" fmla="*/ 0 w 5245770"/>
              <a:gd name="connsiteY13" fmla="*/ 2622885 h 5245770"/>
              <a:gd name="connsiteX14" fmla="*/ 2622885 w 5245770"/>
              <a:gd name="connsiteY14" fmla="*/ 0 h 52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45770" h="5245770">
                <a:moveTo>
                  <a:pt x="2622884" y="417094"/>
                </a:moveTo>
                <a:cubicBezTo>
                  <a:pt x="3841108" y="417094"/>
                  <a:pt x="4828674" y="1404660"/>
                  <a:pt x="4828674" y="2622884"/>
                </a:cubicBezTo>
                <a:cubicBezTo>
                  <a:pt x="4828674" y="3841108"/>
                  <a:pt x="3841108" y="4828674"/>
                  <a:pt x="2622884" y="4828674"/>
                </a:cubicBezTo>
                <a:cubicBezTo>
                  <a:pt x="1404660" y="4828674"/>
                  <a:pt x="417094" y="3841108"/>
                  <a:pt x="417094" y="2622884"/>
                </a:cubicBezTo>
                <a:cubicBezTo>
                  <a:pt x="417094" y="1404660"/>
                  <a:pt x="1404660" y="417094"/>
                  <a:pt x="2622884" y="417094"/>
                </a:cubicBezTo>
                <a:close/>
                <a:moveTo>
                  <a:pt x="2622884" y="283902"/>
                </a:moveTo>
                <a:cubicBezTo>
                  <a:pt x="1331099" y="283902"/>
                  <a:pt x="283901" y="1331100"/>
                  <a:pt x="283901" y="2622885"/>
                </a:cubicBezTo>
                <a:cubicBezTo>
                  <a:pt x="283901" y="3914670"/>
                  <a:pt x="1331099" y="4961868"/>
                  <a:pt x="2622884" y="4961868"/>
                </a:cubicBezTo>
                <a:cubicBezTo>
                  <a:pt x="3914669" y="4961868"/>
                  <a:pt x="4961867" y="3914670"/>
                  <a:pt x="4961867" y="2622885"/>
                </a:cubicBezTo>
                <a:cubicBezTo>
                  <a:pt x="4961867" y="1331100"/>
                  <a:pt x="3914669" y="283902"/>
                  <a:pt x="2622884" y="283902"/>
                </a:cubicBezTo>
                <a:close/>
                <a:moveTo>
                  <a:pt x="2622885" y="0"/>
                </a:moveTo>
                <a:cubicBezTo>
                  <a:pt x="4071464" y="0"/>
                  <a:pt x="5245770" y="1174306"/>
                  <a:pt x="5245770" y="2622885"/>
                </a:cubicBezTo>
                <a:cubicBezTo>
                  <a:pt x="5245770" y="4071464"/>
                  <a:pt x="4071464" y="5245770"/>
                  <a:pt x="2622885" y="5245770"/>
                </a:cubicBezTo>
                <a:cubicBezTo>
                  <a:pt x="1174306" y="5245770"/>
                  <a:pt x="0" y="4071464"/>
                  <a:pt x="0" y="2622885"/>
                </a:cubicBezTo>
                <a:cubicBezTo>
                  <a:pt x="0" y="1174306"/>
                  <a:pt x="1174306" y="0"/>
                  <a:pt x="2622885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Straight Connector 15"/>
          <p:cNvCxnSpPr/>
          <p:nvPr/>
        </p:nvCxnSpPr>
        <p:spPr>
          <a:xfrm>
            <a:off x="1299407" y="1259304"/>
            <a:ext cx="0" cy="457200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7"/>
          <p:cNvCxnSpPr/>
          <p:nvPr/>
        </p:nvCxnSpPr>
        <p:spPr>
          <a:xfrm flipH="1">
            <a:off x="1299407" y="5831304"/>
            <a:ext cx="3978446" cy="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1"/>
          <p:cNvCxnSpPr/>
          <p:nvPr/>
        </p:nvCxnSpPr>
        <p:spPr>
          <a:xfrm flipH="1">
            <a:off x="1299407" y="1259304"/>
            <a:ext cx="3978446" cy="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2"/>
          <p:cNvCxnSpPr/>
          <p:nvPr/>
        </p:nvCxnSpPr>
        <p:spPr>
          <a:xfrm flipH="1">
            <a:off x="5277852" y="1259304"/>
            <a:ext cx="1" cy="457200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7"/>
          <p:cNvSpPr txBox="1"/>
          <p:nvPr/>
        </p:nvSpPr>
        <p:spPr>
          <a:xfrm>
            <a:off x="6689013" y="12922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6689013" y="2017053"/>
            <a:ext cx="4313296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689013" y="3442338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689013" y="4752389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7479267" y="3738159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479267" y="338794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79267" y="5041342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479267" y="469112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Google Shape;67;p18"/>
          <p:cNvSpPr txBox="1"/>
          <p:nvPr/>
        </p:nvSpPr>
        <p:spPr>
          <a:xfrm>
            <a:off x="1789769" y="3269065"/>
            <a:ext cx="30027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Creative Slides</a:t>
            </a:r>
            <a:endParaRPr sz="28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5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1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989249" y="1735466"/>
            <a:ext cx="2742773" cy="3725734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9A7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07812" y="2038222"/>
            <a:ext cx="1505645" cy="457200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187579" y="1735466"/>
            <a:ext cx="2742773" cy="3725734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9A7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6142" y="2038222"/>
            <a:ext cx="1505645" cy="457200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7729418" y="236334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在这添加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27" name="Google Shape;86;p19"/>
          <p:cNvSpPr txBox="1"/>
          <p:nvPr/>
        </p:nvSpPr>
        <p:spPr>
          <a:xfrm>
            <a:off x="7729417" y="1891209"/>
            <a:ext cx="3841259" cy="44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8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7729418" y="3894784"/>
            <a:ext cx="3473333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CDD4A4-34CB-4B78-990B-58ECEF6DBED7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4AF28AFA-A4EA-4800-9C54-C705720F59FE}"/>
              </a:ext>
            </a:extLst>
          </p:cNvPr>
          <p:cNvSpPr txBox="1"/>
          <p:nvPr/>
        </p:nvSpPr>
        <p:spPr>
          <a:xfrm>
            <a:off x="1366619" y="2873580"/>
            <a:ext cx="2021894" cy="214416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A84AC912-B8DE-40C6-BC09-49C5CC142FCA}"/>
              </a:ext>
            </a:extLst>
          </p:cNvPr>
          <p:cNvSpPr txBox="1"/>
          <p:nvPr/>
        </p:nvSpPr>
        <p:spPr>
          <a:xfrm>
            <a:off x="4537290" y="2873580"/>
            <a:ext cx="2043347" cy="21223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1497"/>
          <p:cNvSpPr/>
          <p:nvPr/>
        </p:nvSpPr>
        <p:spPr>
          <a:xfrm>
            <a:off x="7881053" y="1237790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32" name="Shape 1498"/>
          <p:cNvSpPr/>
          <p:nvPr/>
        </p:nvSpPr>
        <p:spPr>
          <a:xfrm>
            <a:off x="7881053" y="3075310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cs typeface="+mn-ea"/>
              <a:sym typeface="+mn-lt"/>
            </a:endParaRPr>
          </a:p>
        </p:txBody>
      </p:sp>
      <p:sp>
        <p:nvSpPr>
          <p:cNvPr id="33" name="Shape 1499"/>
          <p:cNvSpPr/>
          <p:nvPr/>
        </p:nvSpPr>
        <p:spPr>
          <a:xfrm>
            <a:off x="7881053" y="4925831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cs typeface="+mn-ea"/>
              <a:sym typeface="+mn-lt"/>
            </a:endParaRPr>
          </a:p>
        </p:txBody>
      </p:sp>
      <p:sp>
        <p:nvSpPr>
          <p:cNvPr id="41" name="Shape 1507"/>
          <p:cNvSpPr/>
          <p:nvPr/>
        </p:nvSpPr>
        <p:spPr>
          <a:xfrm>
            <a:off x="6836537" y="1544211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2" name="Shape 1508"/>
          <p:cNvSpPr/>
          <p:nvPr/>
        </p:nvSpPr>
        <p:spPr>
          <a:xfrm>
            <a:off x="6836537" y="3518710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3" name="Shape 1509"/>
          <p:cNvSpPr/>
          <p:nvPr/>
        </p:nvSpPr>
        <p:spPr>
          <a:xfrm>
            <a:off x="6836537" y="5232251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graphicFrame>
        <p:nvGraphicFramePr>
          <p:cNvPr id="44" name="Chart 1510"/>
          <p:cNvGraphicFramePr/>
          <p:nvPr>
            <p:extLst>
              <p:ext uri="{D42A27DB-BD31-4B8C-83A1-F6EECF244321}">
                <p14:modId xmlns:p14="http://schemas.microsoft.com/office/powerpoint/2010/main" val="986893548"/>
              </p:ext>
            </p:extLst>
          </p:nvPr>
        </p:nvGraphicFramePr>
        <p:xfrm>
          <a:off x="753363" y="3769059"/>
          <a:ext cx="4064139" cy="2313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Shape 1511"/>
          <p:cNvSpPr/>
          <p:nvPr/>
        </p:nvSpPr>
        <p:spPr>
          <a:xfrm>
            <a:off x="8241739" y="1624490"/>
            <a:ext cx="286064" cy="234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6" name="Shape 1512"/>
          <p:cNvSpPr/>
          <p:nvPr/>
        </p:nvSpPr>
        <p:spPr>
          <a:xfrm>
            <a:off x="8241739" y="3488013"/>
            <a:ext cx="286064" cy="18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7" name="Shape 1513"/>
          <p:cNvSpPr/>
          <p:nvPr/>
        </p:nvSpPr>
        <p:spPr>
          <a:xfrm>
            <a:off x="8241739" y="5299528"/>
            <a:ext cx="286064" cy="260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8" name="Shape 1514"/>
          <p:cNvSpPr/>
          <p:nvPr/>
        </p:nvSpPr>
        <p:spPr>
          <a:xfrm flipV="1">
            <a:off x="8384771" y="2476738"/>
            <a:ext cx="1" cy="36705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49" name="Shape 1515"/>
          <p:cNvSpPr/>
          <p:nvPr/>
        </p:nvSpPr>
        <p:spPr>
          <a:xfrm flipV="1">
            <a:off x="8384771" y="4301256"/>
            <a:ext cx="1" cy="367057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54" name="Shape 1520"/>
          <p:cNvSpPr/>
          <p:nvPr/>
        </p:nvSpPr>
        <p:spPr>
          <a:xfrm flipV="1">
            <a:off x="8384770" y="6190783"/>
            <a:ext cx="1" cy="71974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56" name="Google Shape;86;p19"/>
          <p:cNvSpPr txBox="1"/>
          <p:nvPr/>
        </p:nvSpPr>
        <p:spPr>
          <a:xfrm>
            <a:off x="741520" y="155723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519" y="2184694"/>
            <a:ext cx="4161765" cy="57777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Shape 746"/>
          <p:cNvSpPr/>
          <p:nvPr/>
        </p:nvSpPr>
        <p:spPr>
          <a:xfrm>
            <a:off x="753363" y="3206813"/>
            <a:ext cx="461120" cy="461120"/>
          </a:xfrm>
          <a:prstGeom prst="ellipse">
            <a:avLst/>
          </a:prstGeom>
          <a:solidFill>
            <a:srgbClr val="9A793F"/>
          </a:solidFill>
          <a:ln w="12700">
            <a:miter lim="400000"/>
          </a:ln>
        </p:spPr>
        <p:txBody>
          <a:bodyPr lIns="25400" tIns="25400" rIns="25400" bIns="25400" anchor="ctr"/>
          <a:lstStyle>
            <a:lvl1pPr defTabSz="914400">
              <a:defRPr sz="2000">
                <a:solidFill>
                  <a:srgbClr val="2F313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Shape 747"/>
          <p:cNvSpPr/>
          <p:nvPr/>
        </p:nvSpPr>
        <p:spPr>
          <a:xfrm>
            <a:off x="2290005" y="3206813"/>
            <a:ext cx="461120" cy="461120"/>
          </a:xfrm>
          <a:prstGeom prst="ellipse">
            <a:avLst/>
          </a:prstGeom>
          <a:solidFill>
            <a:srgbClr val="9A793F"/>
          </a:solidFill>
          <a:ln w="12700">
            <a:miter lim="400000"/>
          </a:ln>
        </p:spPr>
        <p:txBody>
          <a:bodyPr lIns="25400" tIns="25400" rIns="25400" bIns="25400" anchor="ctr"/>
          <a:lstStyle>
            <a:lvl1pPr defTabSz="914400">
              <a:defRPr sz="2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Rectangle 30"/>
          <p:cNvSpPr/>
          <p:nvPr/>
        </p:nvSpPr>
        <p:spPr>
          <a:xfrm>
            <a:off x="1214483" y="3298873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Rectangle 30"/>
          <p:cNvSpPr/>
          <p:nvPr/>
        </p:nvSpPr>
        <p:spPr>
          <a:xfrm>
            <a:off x="2767744" y="3298873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Shape 687"/>
          <p:cNvSpPr/>
          <p:nvPr/>
        </p:nvSpPr>
        <p:spPr>
          <a:xfrm>
            <a:off x="839091" y="3310709"/>
            <a:ext cx="286064" cy="23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3" name="Shape 688"/>
          <p:cNvSpPr/>
          <p:nvPr/>
        </p:nvSpPr>
        <p:spPr>
          <a:xfrm>
            <a:off x="2368573" y="3284608"/>
            <a:ext cx="286064" cy="286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4" name="Rectangle 29"/>
          <p:cNvSpPr/>
          <p:nvPr/>
        </p:nvSpPr>
        <p:spPr>
          <a:xfrm>
            <a:off x="9368747" y="1325848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65" name="Rectangle 29"/>
          <p:cNvSpPr/>
          <p:nvPr/>
        </p:nvSpPr>
        <p:spPr>
          <a:xfrm>
            <a:off x="9368747" y="3097825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66" name="Rectangle 29"/>
          <p:cNvSpPr/>
          <p:nvPr/>
        </p:nvSpPr>
        <p:spPr>
          <a:xfrm>
            <a:off x="9368747" y="5013888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772D93-159D-4B8C-AE6A-A7F8BB248D66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1" grpId="0"/>
      <p:bldP spid="64" grpId="0"/>
      <p:bldP spid="65" grpId="0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2480358" y="2477926"/>
            <a:ext cx="2302565" cy="2510313"/>
            <a:chOff x="2162908" y="2760785"/>
            <a:chExt cx="2302565" cy="2510313"/>
          </a:xfrm>
        </p:grpSpPr>
        <p:sp>
          <p:nvSpPr>
            <p:cNvPr id="3" name="Rectangle 5"/>
            <p:cNvSpPr/>
            <p:nvPr/>
          </p:nvSpPr>
          <p:spPr>
            <a:xfrm>
              <a:off x="2162908" y="2760785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Rectangle 15"/>
            <p:cNvSpPr/>
            <p:nvPr/>
          </p:nvSpPr>
          <p:spPr>
            <a:xfrm>
              <a:off x="2259766" y="5165591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Rectangle 16"/>
            <p:cNvSpPr/>
            <p:nvPr/>
          </p:nvSpPr>
          <p:spPr>
            <a:xfrm rot="5400000">
              <a:off x="3419189" y="4119307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" name="Oval 4"/>
          <p:cNvSpPr/>
          <p:nvPr/>
        </p:nvSpPr>
        <p:spPr>
          <a:xfrm>
            <a:off x="1561256" y="1686620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Oval 11"/>
          <p:cNvSpPr/>
          <p:nvPr/>
        </p:nvSpPr>
        <p:spPr>
          <a:xfrm>
            <a:off x="3858980" y="1686620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12"/>
          <p:cNvSpPr/>
          <p:nvPr/>
        </p:nvSpPr>
        <p:spPr>
          <a:xfrm>
            <a:off x="1561256" y="4064296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Oval 13"/>
          <p:cNvSpPr/>
          <p:nvPr/>
        </p:nvSpPr>
        <p:spPr>
          <a:xfrm>
            <a:off x="3858980" y="4064296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1755397" y="2040598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5" name="Rectangle 29"/>
          <p:cNvSpPr/>
          <p:nvPr/>
        </p:nvSpPr>
        <p:spPr>
          <a:xfrm>
            <a:off x="4047831" y="2040598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6" name="Rectangle 29"/>
          <p:cNvSpPr/>
          <p:nvPr/>
        </p:nvSpPr>
        <p:spPr>
          <a:xfrm>
            <a:off x="1755397" y="4454479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7" name="Rectangle 29"/>
          <p:cNvSpPr/>
          <p:nvPr/>
        </p:nvSpPr>
        <p:spPr>
          <a:xfrm>
            <a:off x="4047831" y="4454479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grpSp>
        <p:nvGrpSpPr>
          <p:cNvPr id="18" name="Group 29"/>
          <p:cNvGrpSpPr/>
          <p:nvPr/>
        </p:nvGrpSpPr>
        <p:grpSpPr>
          <a:xfrm>
            <a:off x="6514765" y="2537395"/>
            <a:ext cx="464344" cy="465138"/>
            <a:chOff x="7275629" y="3973834"/>
            <a:chExt cx="464344" cy="465138"/>
          </a:xfrm>
          <a:solidFill>
            <a:srgbClr val="9A793F">
              <a:alpha val="99000"/>
            </a:srgbClr>
          </a:solidFill>
        </p:grpSpPr>
        <p:sp>
          <p:nvSpPr>
            <p:cNvPr id="19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1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2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4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5" name="Group 39"/>
          <p:cNvGrpSpPr/>
          <p:nvPr/>
        </p:nvGrpSpPr>
        <p:grpSpPr>
          <a:xfrm>
            <a:off x="6566755" y="4410745"/>
            <a:ext cx="319088" cy="465138"/>
            <a:chOff x="5429367" y="4908078"/>
            <a:chExt cx="319088" cy="465138"/>
          </a:xfrm>
          <a:solidFill>
            <a:srgbClr val="9A793F">
              <a:alpha val="99000"/>
            </a:srgbClr>
          </a:solidFill>
        </p:grpSpPr>
        <p:sp>
          <p:nvSpPr>
            <p:cNvPr id="26" name="AutoShape 97"/>
            <p:cNvSpPr/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AutoShape 98"/>
            <p:cNvSpPr/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8" name="AutoShape 99"/>
            <p:cNvSpPr/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7329947" y="2596701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0" name="Rectangle 30"/>
          <p:cNvSpPr/>
          <p:nvPr/>
        </p:nvSpPr>
        <p:spPr>
          <a:xfrm>
            <a:off x="7329947" y="22935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Rectangle 29"/>
          <p:cNvSpPr/>
          <p:nvPr/>
        </p:nvSpPr>
        <p:spPr>
          <a:xfrm>
            <a:off x="7329947" y="4468689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2" name="Rectangle 30"/>
          <p:cNvSpPr/>
          <p:nvPr/>
        </p:nvSpPr>
        <p:spPr>
          <a:xfrm>
            <a:off x="7329947" y="416553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9" grpId="0"/>
      <p:bldP spid="30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Three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4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18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6640378" y="2636999"/>
            <a:ext cx="2146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Dataset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 Introduction</a:t>
            </a: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Processing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"/>
          <p:cNvGraphicFramePr/>
          <p:nvPr>
            <p:extLst>
              <p:ext uri="{D42A27DB-BD31-4B8C-83A1-F6EECF244321}">
                <p14:modId xmlns:p14="http://schemas.microsoft.com/office/powerpoint/2010/main" val="2840236223"/>
              </p:ext>
            </p:extLst>
          </p:nvPr>
        </p:nvGraphicFramePr>
        <p:xfrm>
          <a:off x="615950" y="1860099"/>
          <a:ext cx="3835400" cy="3890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5"/>
          <p:cNvGrpSpPr/>
          <p:nvPr/>
        </p:nvGrpSpPr>
        <p:grpSpPr>
          <a:xfrm>
            <a:off x="2902243" y="5191129"/>
            <a:ext cx="2442341" cy="130940"/>
            <a:chOff x="5652086" y="10039725"/>
            <a:chExt cx="4884682" cy="261880"/>
          </a:xfrm>
          <a:solidFill>
            <a:srgbClr val="EBD97E"/>
          </a:solidFill>
        </p:grpSpPr>
        <p:sp>
          <p:nvSpPr>
            <p:cNvPr id="4" name="Oval 14"/>
            <p:cNvSpPr/>
            <p:nvPr/>
          </p:nvSpPr>
          <p:spPr>
            <a:xfrm>
              <a:off x="5652086" y="10039725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5" name="Straight Connector 15"/>
            <p:cNvCxnSpPr>
              <a:endCxn id="4" idx="6"/>
            </p:cNvCxnSpPr>
            <p:nvPr/>
          </p:nvCxnSpPr>
          <p:spPr>
            <a:xfrm flipH="1">
              <a:off x="5913966" y="10170665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6"/>
          <p:cNvGrpSpPr/>
          <p:nvPr/>
        </p:nvGrpSpPr>
        <p:grpSpPr>
          <a:xfrm>
            <a:off x="2902243" y="3719815"/>
            <a:ext cx="2442341" cy="130940"/>
            <a:chOff x="5652086" y="7177992"/>
            <a:chExt cx="4884682" cy="261880"/>
          </a:xfrm>
          <a:solidFill>
            <a:srgbClr val="EBD97E"/>
          </a:solidFill>
        </p:grpSpPr>
        <p:sp>
          <p:nvSpPr>
            <p:cNvPr id="7" name="Oval 19"/>
            <p:cNvSpPr/>
            <p:nvPr/>
          </p:nvSpPr>
          <p:spPr>
            <a:xfrm>
              <a:off x="5652086" y="7177992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8" name="Straight Connector 20"/>
            <p:cNvCxnSpPr>
              <a:endCxn id="7" idx="6"/>
            </p:cNvCxnSpPr>
            <p:nvPr/>
          </p:nvCxnSpPr>
          <p:spPr>
            <a:xfrm flipH="1">
              <a:off x="5913966" y="7308932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7"/>
          <p:cNvGrpSpPr/>
          <p:nvPr/>
        </p:nvGrpSpPr>
        <p:grpSpPr>
          <a:xfrm>
            <a:off x="2902243" y="2313971"/>
            <a:ext cx="2442341" cy="130940"/>
            <a:chOff x="5652086" y="5052859"/>
            <a:chExt cx="4884682" cy="261880"/>
          </a:xfrm>
          <a:solidFill>
            <a:srgbClr val="EBD97E"/>
          </a:solidFill>
        </p:grpSpPr>
        <p:sp>
          <p:nvSpPr>
            <p:cNvPr id="10" name="Oval 21"/>
            <p:cNvSpPr/>
            <p:nvPr/>
          </p:nvSpPr>
          <p:spPr>
            <a:xfrm>
              <a:off x="5652086" y="5052859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cxnSp>
          <p:nvCxnSpPr>
            <p:cNvPr id="11" name="Straight Connector 22"/>
            <p:cNvCxnSpPr>
              <a:endCxn id="10" idx="6"/>
            </p:cNvCxnSpPr>
            <p:nvPr/>
          </p:nvCxnSpPr>
          <p:spPr>
            <a:xfrm flipH="1">
              <a:off x="5913966" y="5183799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3"/>
          <p:cNvSpPr txBox="1"/>
          <p:nvPr/>
        </p:nvSpPr>
        <p:spPr>
          <a:xfrm>
            <a:off x="5564265" y="210341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8.3%</a:t>
            </a:r>
          </a:p>
        </p:txBody>
      </p:sp>
      <p:sp>
        <p:nvSpPr>
          <p:cNvPr id="14" name="TextBox 45"/>
          <p:cNvSpPr txBox="1"/>
          <p:nvPr/>
        </p:nvSpPr>
        <p:spPr>
          <a:xfrm>
            <a:off x="5564265" y="350676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22.1%</a:t>
            </a:r>
          </a:p>
        </p:txBody>
      </p:sp>
      <p:sp>
        <p:nvSpPr>
          <p:cNvPr id="16" name="TextBox 49"/>
          <p:cNvSpPr txBox="1"/>
          <p:nvPr/>
        </p:nvSpPr>
        <p:spPr>
          <a:xfrm>
            <a:off x="5564265" y="497361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70.2%</a:t>
            </a:r>
          </a:p>
        </p:txBody>
      </p:sp>
      <p:cxnSp>
        <p:nvCxnSpPr>
          <p:cNvPr id="18" name="Straight Connector 52"/>
          <p:cNvCxnSpPr/>
          <p:nvPr/>
        </p:nvCxnSpPr>
        <p:spPr>
          <a:xfrm>
            <a:off x="8343900" y="1993900"/>
            <a:ext cx="0" cy="3757772"/>
          </a:xfrm>
          <a:prstGeom prst="line">
            <a:avLst/>
          </a:prstGeom>
          <a:ln w="38100">
            <a:solidFill>
              <a:srgbClr val="9A79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0"/>
          <p:cNvSpPr/>
          <p:nvPr/>
        </p:nvSpPr>
        <p:spPr>
          <a:xfrm>
            <a:off x="5455030" y="265741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5455030" y="406076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30"/>
          <p:cNvSpPr/>
          <p:nvPr/>
        </p:nvSpPr>
        <p:spPr>
          <a:xfrm>
            <a:off x="5455030" y="552761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Rectangle 29"/>
          <p:cNvSpPr/>
          <p:nvPr/>
        </p:nvSpPr>
        <p:spPr>
          <a:xfrm>
            <a:off x="8985249" y="2046730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3" name="Rectangle 29"/>
          <p:cNvSpPr/>
          <p:nvPr/>
        </p:nvSpPr>
        <p:spPr>
          <a:xfrm>
            <a:off x="8985249" y="3388249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4" name="Rectangle 29"/>
          <p:cNvSpPr/>
          <p:nvPr/>
        </p:nvSpPr>
        <p:spPr>
          <a:xfrm>
            <a:off x="8985249" y="4833480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200EE4-3C40-4E52-941A-56E0F9C8650C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AA31FE42-9EF1-490C-AE33-0F1835DD9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799628" y="3930310"/>
            <a:ext cx="1654620" cy="369332"/>
          </a:xfrm>
          <a:prstGeom prst="rect">
            <a:avLst/>
          </a:prstGeom>
          <a:solidFill>
            <a:srgbClr val="9A793F"/>
          </a:solidFill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cs typeface="+mn-ea"/>
                <a:sym typeface="+mn-lt"/>
              </a:rPr>
              <a:t>43.000.000</a:t>
            </a:r>
          </a:p>
        </p:txBody>
      </p:sp>
      <p:graphicFrame>
        <p:nvGraphicFramePr>
          <p:cNvPr id="4" name="Chart 5"/>
          <p:cNvGraphicFramePr/>
          <p:nvPr>
            <p:extLst>
              <p:ext uri="{D42A27DB-BD31-4B8C-83A1-F6EECF244321}">
                <p14:modId xmlns:p14="http://schemas.microsoft.com/office/powerpoint/2010/main" val="3304134904"/>
              </p:ext>
            </p:extLst>
          </p:nvPr>
        </p:nvGraphicFramePr>
        <p:xfrm>
          <a:off x="335916" y="1724901"/>
          <a:ext cx="2435907" cy="165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6"/>
          <p:cNvSpPr txBox="1"/>
          <p:nvPr/>
        </p:nvSpPr>
        <p:spPr>
          <a:xfrm>
            <a:off x="799628" y="2274915"/>
            <a:ext cx="153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4.6%</a:t>
            </a:r>
          </a:p>
        </p:txBody>
      </p:sp>
      <p:graphicFrame>
        <p:nvGraphicFramePr>
          <p:cNvPr id="6" name="Chart 7"/>
          <p:cNvGraphicFramePr/>
          <p:nvPr>
            <p:extLst>
              <p:ext uri="{D42A27DB-BD31-4B8C-83A1-F6EECF244321}">
                <p14:modId xmlns:p14="http://schemas.microsoft.com/office/powerpoint/2010/main" val="2081254582"/>
              </p:ext>
            </p:extLst>
          </p:nvPr>
        </p:nvGraphicFramePr>
        <p:xfrm>
          <a:off x="2751911" y="1340464"/>
          <a:ext cx="2794278" cy="257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9"/>
          <p:cNvSpPr/>
          <p:nvPr/>
        </p:nvSpPr>
        <p:spPr>
          <a:xfrm>
            <a:off x="6785435" y="3930310"/>
            <a:ext cx="1654620" cy="369332"/>
          </a:xfrm>
          <a:prstGeom prst="rect">
            <a:avLst/>
          </a:prstGeom>
          <a:solidFill>
            <a:srgbClr val="9A793F"/>
          </a:solidFill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cs typeface="+mn-ea"/>
                <a:sym typeface="+mn-lt"/>
              </a:rPr>
              <a:t>43.000.000</a:t>
            </a:r>
          </a:p>
        </p:txBody>
      </p:sp>
      <p:graphicFrame>
        <p:nvGraphicFramePr>
          <p:cNvPr id="9" name="Chart 10"/>
          <p:cNvGraphicFramePr/>
          <p:nvPr>
            <p:extLst>
              <p:ext uri="{D42A27DB-BD31-4B8C-83A1-F6EECF244321}">
                <p14:modId xmlns:p14="http://schemas.microsoft.com/office/powerpoint/2010/main" val="1061680473"/>
              </p:ext>
            </p:extLst>
          </p:nvPr>
        </p:nvGraphicFramePr>
        <p:xfrm>
          <a:off x="6321723" y="1724901"/>
          <a:ext cx="2435907" cy="165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1"/>
          <p:cNvSpPr txBox="1"/>
          <p:nvPr/>
        </p:nvSpPr>
        <p:spPr>
          <a:xfrm>
            <a:off x="6785435" y="2274915"/>
            <a:ext cx="153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4.6%</a:t>
            </a:r>
          </a:p>
        </p:txBody>
      </p:sp>
      <p:graphicFrame>
        <p:nvGraphicFramePr>
          <p:cNvPr id="11" name="Chart 12"/>
          <p:cNvGraphicFramePr/>
          <p:nvPr>
            <p:extLst>
              <p:ext uri="{D42A27DB-BD31-4B8C-83A1-F6EECF244321}">
                <p14:modId xmlns:p14="http://schemas.microsoft.com/office/powerpoint/2010/main" val="330447928"/>
              </p:ext>
            </p:extLst>
          </p:nvPr>
        </p:nvGraphicFramePr>
        <p:xfrm>
          <a:off x="8737718" y="1340464"/>
          <a:ext cx="2794278" cy="257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2" name="Straight Connector 2"/>
          <p:cNvCxnSpPr/>
          <p:nvPr/>
        </p:nvCxnSpPr>
        <p:spPr>
          <a:xfrm>
            <a:off x="6096000" y="1724901"/>
            <a:ext cx="0" cy="349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4"/>
          <p:cNvSpPr txBox="1"/>
          <p:nvPr/>
        </p:nvSpPr>
        <p:spPr>
          <a:xfrm>
            <a:off x="653416" y="4645854"/>
            <a:ext cx="4892764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6785435" y="4645854"/>
            <a:ext cx="4892764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08CB93-902E-49A9-8D7E-E2A0841EC8FD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5"/>
          <p:cNvSpPr/>
          <p:nvPr/>
        </p:nvSpPr>
        <p:spPr>
          <a:xfrm>
            <a:off x="1378634" y="1713035"/>
            <a:ext cx="5188867" cy="3834856"/>
          </a:xfrm>
          <a:prstGeom prst="roundRect">
            <a:avLst>
              <a:gd name="adj" fmla="val 1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Picture Placeholder 4"/>
          <p:cNvSpPr txBox="1"/>
          <p:nvPr/>
        </p:nvSpPr>
        <p:spPr>
          <a:xfrm>
            <a:off x="6711011" y="1713036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icture Placeholder 4"/>
          <p:cNvSpPr txBox="1"/>
          <p:nvPr/>
        </p:nvSpPr>
        <p:spPr>
          <a:xfrm>
            <a:off x="8736069" y="1713036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icture Placeholder 4"/>
          <p:cNvSpPr txBox="1"/>
          <p:nvPr/>
        </p:nvSpPr>
        <p:spPr>
          <a:xfrm>
            <a:off x="6711011" y="3721024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icture Placeholder 4"/>
          <p:cNvSpPr txBox="1"/>
          <p:nvPr/>
        </p:nvSpPr>
        <p:spPr>
          <a:xfrm>
            <a:off x="8736069" y="3721024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1946751" y="2728429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8" name="Rectangle 30"/>
          <p:cNvSpPr/>
          <p:nvPr/>
        </p:nvSpPr>
        <p:spPr>
          <a:xfrm>
            <a:off x="1946751" y="24071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4185646" y="2728429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0" name="Rectangle 30"/>
          <p:cNvSpPr/>
          <p:nvPr/>
        </p:nvSpPr>
        <p:spPr>
          <a:xfrm>
            <a:off x="4185646" y="24071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1946751" y="4246587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2" name="Rectangle 30"/>
          <p:cNvSpPr/>
          <p:nvPr/>
        </p:nvSpPr>
        <p:spPr>
          <a:xfrm>
            <a:off x="1946751" y="39253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4185646" y="4246587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4" name="Rectangle 30"/>
          <p:cNvSpPr/>
          <p:nvPr/>
        </p:nvSpPr>
        <p:spPr>
          <a:xfrm>
            <a:off x="4185646" y="39253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1D0A7-D96A-4AB6-B95D-953C873B2186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/>
          <p:cNvGrpSpPr/>
          <p:nvPr/>
        </p:nvGrpSpPr>
        <p:grpSpPr>
          <a:xfrm>
            <a:off x="2990199" y="4393745"/>
            <a:ext cx="275130" cy="275130"/>
            <a:chOff x="14057726" y="2228584"/>
            <a:chExt cx="558159" cy="558159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Oval 1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19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6"/>
          <p:cNvGrpSpPr/>
          <p:nvPr/>
        </p:nvGrpSpPr>
        <p:grpSpPr>
          <a:xfrm>
            <a:off x="887271" y="4393745"/>
            <a:ext cx="275130" cy="275130"/>
            <a:chOff x="14057726" y="2228584"/>
            <a:chExt cx="558159" cy="5581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" name="Oval 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16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" name="Group 29"/>
          <p:cNvGrpSpPr/>
          <p:nvPr/>
        </p:nvGrpSpPr>
        <p:grpSpPr>
          <a:xfrm>
            <a:off x="1204805" y="1536417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32"/>
            <p:cNvSpPr/>
            <p:nvPr/>
          </p:nvSpPr>
          <p:spPr>
            <a:xfrm>
              <a:off x="567677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Oval 34"/>
            <p:cNvSpPr/>
            <p:nvPr/>
          </p:nvSpPr>
          <p:spPr>
            <a:xfrm>
              <a:off x="10949052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3707844" y="4865766"/>
              <a:ext cx="471665" cy="632517"/>
            </a:xfrm>
            <a:custGeom>
              <a:avLst/>
              <a:gdLst>
                <a:gd name="T0" fmla="*/ 429 w 558"/>
                <a:gd name="T1" fmla="*/ 456 h 744"/>
                <a:gd name="T2" fmla="*/ 382 w 558"/>
                <a:gd name="T3" fmla="*/ 511 h 744"/>
                <a:gd name="T4" fmla="*/ 178 w 558"/>
                <a:gd name="T5" fmla="*/ 511 h 744"/>
                <a:gd name="T6" fmla="*/ 144 w 558"/>
                <a:gd name="T7" fmla="*/ 467 h 744"/>
                <a:gd name="T8" fmla="*/ 47 w 558"/>
                <a:gd name="T9" fmla="*/ 278 h 744"/>
                <a:gd name="T10" fmla="*/ 279 w 558"/>
                <a:gd name="T11" fmla="*/ 46 h 744"/>
                <a:gd name="T12" fmla="*/ 511 w 558"/>
                <a:gd name="T13" fmla="*/ 278 h 744"/>
                <a:gd name="T14" fmla="*/ 429 w 558"/>
                <a:gd name="T15" fmla="*/ 456 h 744"/>
                <a:gd name="T16" fmla="*/ 302 w 558"/>
                <a:gd name="T17" fmla="*/ 93 h 744"/>
                <a:gd name="T18" fmla="*/ 279 w 558"/>
                <a:gd name="T19" fmla="*/ 116 h 744"/>
                <a:gd name="T20" fmla="*/ 302 w 558"/>
                <a:gd name="T21" fmla="*/ 139 h 744"/>
                <a:gd name="T22" fmla="*/ 418 w 558"/>
                <a:gd name="T23" fmla="*/ 257 h 744"/>
                <a:gd name="T24" fmla="*/ 441 w 558"/>
                <a:gd name="T25" fmla="*/ 281 h 744"/>
                <a:gd name="T26" fmla="*/ 465 w 558"/>
                <a:gd name="T27" fmla="*/ 257 h 744"/>
                <a:gd name="T28" fmla="*/ 302 w 558"/>
                <a:gd name="T29" fmla="*/ 93 h 744"/>
                <a:gd name="T30" fmla="*/ 374 w 558"/>
                <a:gd name="T31" fmla="*/ 559 h 744"/>
                <a:gd name="T32" fmla="*/ 374 w 558"/>
                <a:gd name="T33" fmla="*/ 604 h 744"/>
                <a:gd name="T34" fmla="*/ 185 w 558"/>
                <a:gd name="T35" fmla="*/ 604 h 744"/>
                <a:gd name="T36" fmla="*/ 185 w 558"/>
                <a:gd name="T37" fmla="*/ 559 h 744"/>
                <a:gd name="T38" fmla="*/ 185 w 558"/>
                <a:gd name="T39" fmla="*/ 557 h 744"/>
                <a:gd name="T40" fmla="*/ 374 w 558"/>
                <a:gd name="T41" fmla="*/ 557 h 744"/>
                <a:gd name="T42" fmla="*/ 374 w 558"/>
                <a:gd name="T43" fmla="*/ 559 h 744"/>
                <a:gd name="T44" fmla="*/ 279 w 558"/>
                <a:gd name="T45" fmla="*/ 698 h 744"/>
                <a:gd name="T46" fmla="*/ 185 w 558"/>
                <a:gd name="T47" fmla="*/ 650 h 744"/>
                <a:gd name="T48" fmla="*/ 374 w 558"/>
                <a:gd name="T49" fmla="*/ 650 h 744"/>
                <a:gd name="T50" fmla="*/ 279 w 558"/>
                <a:gd name="T51" fmla="*/ 698 h 744"/>
                <a:gd name="T52" fmla="*/ 279 w 558"/>
                <a:gd name="T53" fmla="*/ 0 h 744"/>
                <a:gd name="T54" fmla="*/ 0 w 558"/>
                <a:gd name="T55" fmla="*/ 278 h 744"/>
                <a:gd name="T56" fmla="*/ 117 w 558"/>
                <a:gd name="T57" fmla="*/ 505 h 744"/>
                <a:gd name="T58" fmla="*/ 121 w 558"/>
                <a:gd name="T59" fmla="*/ 508 h 744"/>
                <a:gd name="T60" fmla="*/ 139 w 558"/>
                <a:gd name="T61" fmla="*/ 556 h 744"/>
                <a:gd name="T62" fmla="*/ 139 w 558"/>
                <a:gd name="T63" fmla="*/ 558 h 744"/>
                <a:gd name="T64" fmla="*/ 139 w 558"/>
                <a:gd name="T65" fmla="*/ 650 h 744"/>
                <a:gd name="T66" fmla="*/ 164 w 558"/>
                <a:gd name="T67" fmla="*/ 691 h 744"/>
                <a:gd name="T68" fmla="*/ 258 w 558"/>
                <a:gd name="T69" fmla="*/ 739 h 744"/>
                <a:gd name="T70" fmla="*/ 279 w 558"/>
                <a:gd name="T71" fmla="*/ 744 h 744"/>
                <a:gd name="T72" fmla="*/ 300 w 558"/>
                <a:gd name="T73" fmla="*/ 739 h 744"/>
                <a:gd name="T74" fmla="*/ 395 w 558"/>
                <a:gd name="T75" fmla="*/ 691 h 744"/>
                <a:gd name="T76" fmla="*/ 420 w 558"/>
                <a:gd name="T77" fmla="*/ 650 h 744"/>
                <a:gd name="T78" fmla="*/ 420 w 558"/>
                <a:gd name="T79" fmla="*/ 559 h 744"/>
                <a:gd name="T80" fmla="*/ 448 w 558"/>
                <a:gd name="T81" fmla="*/ 498 h 744"/>
                <a:gd name="T82" fmla="*/ 459 w 558"/>
                <a:gd name="T83" fmla="*/ 491 h 744"/>
                <a:gd name="T84" fmla="*/ 558 w 558"/>
                <a:gd name="T85" fmla="*/ 278 h 744"/>
                <a:gd name="T86" fmla="*/ 279 w 558"/>
                <a:gd name="T8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744">
                  <a:moveTo>
                    <a:pt x="429" y="456"/>
                  </a:moveTo>
                  <a:cubicBezTo>
                    <a:pt x="429" y="456"/>
                    <a:pt x="398" y="470"/>
                    <a:pt x="382" y="511"/>
                  </a:cubicBezTo>
                  <a:lnTo>
                    <a:pt x="178" y="511"/>
                  </a:lnTo>
                  <a:cubicBezTo>
                    <a:pt x="172" y="495"/>
                    <a:pt x="162" y="478"/>
                    <a:pt x="144" y="467"/>
                  </a:cubicBezTo>
                  <a:cubicBezTo>
                    <a:pt x="85" y="425"/>
                    <a:pt x="47" y="356"/>
                    <a:pt x="47" y="278"/>
                  </a:cubicBezTo>
                  <a:cubicBezTo>
                    <a:pt x="47" y="150"/>
                    <a:pt x="151" y="46"/>
                    <a:pt x="279" y="46"/>
                  </a:cubicBezTo>
                  <a:cubicBezTo>
                    <a:pt x="407" y="46"/>
                    <a:pt x="511" y="150"/>
                    <a:pt x="511" y="278"/>
                  </a:cubicBezTo>
                  <a:cubicBezTo>
                    <a:pt x="511" y="350"/>
                    <a:pt x="479" y="413"/>
                    <a:pt x="429" y="456"/>
                  </a:cubicBezTo>
                  <a:close/>
                  <a:moveTo>
                    <a:pt x="302" y="93"/>
                  </a:moveTo>
                  <a:cubicBezTo>
                    <a:pt x="289" y="93"/>
                    <a:pt x="279" y="103"/>
                    <a:pt x="279" y="116"/>
                  </a:cubicBezTo>
                  <a:cubicBezTo>
                    <a:pt x="279" y="129"/>
                    <a:pt x="289" y="139"/>
                    <a:pt x="302" y="139"/>
                  </a:cubicBezTo>
                  <a:cubicBezTo>
                    <a:pt x="354" y="139"/>
                    <a:pt x="418" y="187"/>
                    <a:pt x="418" y="257"/>
                  </a:cubicBezTo>
                  <a:cubicBezTo>
                    <a:pt x="418" y="270"/>
                    <a:pt x="429" y="281"/>
                    <a:pt x="441" y="281"/>
                  </a:cubicBezTo>
                  <a:cubicBezTo>
                    <a:pt x="454" y="281"/>
                    <a:pt x="465" y="270"/>
                    <a:pt x="465" y="257"/>
                  </a:cubicBezTo>
                  <a:cubicBezTo>
                    <a:pt x="465" y="151"/>
                    <a:pt x="382" y="93"/>
                    <a:pt x="302" y="93"/>
                  </a:cubicBezTo>
                  <a:close/>
                  <a:moveTo>
                    <a:pt x="374" y="559"/>
                  </a:moveTo>
                  <a:lnTo>
                    <a:pt x="374" y="604"/>
                  </a:lnTo>
                  <a:lnTo>
                    <a:pt x="185" y="604"/>
                  </a:lnTo>
                  <a:lnTo>
                    <a:pt x="185" y="559"/>
                  </a:lnTo>
                  <a:lnTo>
                    <a:pt x="185" y="557"/>
                  </a:lnTo>
                  <a:lnTo>
                    <a:pt x="374" y="557"/>
                  </a:lnTo>
                  <a:lnTo>
                    <a:pt x="374" y="559"/>
                  </a:lnTo>
                  <a:close/>
                  <a:moveTo>
                    <a:pt x="279" y="698"/>
                  </a:moveTo>
                  <a:lnTo>
                    <a:pt x="185" y="650"/>
                  </a:lnTo>
                  <a:lnTo>
                    <a:pt x="374" y="650"/>
                  </a:lnTo>
                  <a:lnTo>
                    <a:pt x="279" y="698"/>
                  </a:lnTo>
                  <a:close/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cubicBezTo>
                    <a:pt x="0" y="368"/>
                    <a:pt x="44" y="453"/>
                    <a:pt x="117" y="505"/>
                  </a:cubicBezTo>
                  <a:lnTo>
                    <a:pt x="121" y="508"/>
                  </a:lnTo>
                  <a:cubicBezTo>
                    <a:pt x="138" y="518"/>
                    <a:pt x="139" y="550"/>
                    <a:pt x="139" y="556"/>
                  </a:cubicBezTo>
                  <a:lnTo>
                    <a:pt x="139" y="558"/>
                  </a:lnTo>
                  <a:lnTo>
                    <a:pt x="139" y="650"/>
                  </a:lnTo>
                  <a:cubicBezTo>
                    <a:pt x="139" y="667"/>
                    <a:pt x="148" y="683"/>
                    <a:pt x="164" y="691"/>
                  </a:cubicBezTo>
                  <a:lnTo>
                    <a:pt x="258" y="739"/>
                  </a:lnTo>
                  <a:cubicBezTo>
                    <a:pt x="264" y="743"/>
                    <a:pt x="272" y="744"/>
                    <a:pt x="279" y="744"/>
                  </a:cubicBezTo>
                  <a:cubicBezTo>
                    <a:pt x="286" y="744"/>
                    <a:pt x="293" y="743"/>
                    <a:pt x="300" y="739"/>
                  </a:cubicBezTo>
                  <a:lnTo>
                    <a:pt x="395" y="691"/>
                  </a:lnTo>
                  <a:cubicBezTo>
                    <a:pt x="410" y="684"/>
                    <a:pt x="420" y="668"/>
                    <a:pt x="420" y="650"/>
                  </a:cubicBezTo>
                  <a:lnTo>
                    <a:pt x="420" y="559"/>
                  </a:lnTo>
                  <a:cubicBezTo>
                    <a:pt x="420" y="513"/>
                    <a:pt x="448" y="498"/>
                    <a:pt x="448" y="498"/>
                  </a:cubicBezTo>
                  <a:lnTo>
                    <a:pt x="459" y="491"/>
                  </a:lnTo>
                  <a:cubicBezTo>
                    <a:pt x="522" y="438"/>
                    <a:pt x="558" y="361"/>
                    <a:pt x="558" y="278"/>
                  </a:cubicBezTo>
                  <a:cubicBezTo>
                    <a:pt x="558" y="125"/>
                    <a:pt x="433" y="0"/>
                    <a:pt x="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>
              <a:spLocks noEditPoints="1"/>
            </p:cNvSpPr>
            <p:nvPr/>
          </p:nvSpPr>
          <p:spPr bwMode="auto">
            <a:xfrm>
              <a:off x="6336527" y="4901060"/>
              <a:ext cx="486578" cy="561928"/>
            </a:xfrm>
            <a:custGeom>
              <a:avLst/>
              <a:gdLst>
                <a:gd name="T0" fmla="*/ 646 w 696"/>
                <a:gd name="T1" fmla="*/ 746 h 796"/>
                <a:gd name="T2" fmla="*/ 149 w 696"/>
                <a:gd name="T3" fmla="*/ 746 h 796"/>
                <a:gd name="T4" fmla="*/ 149 w 696"/>
                <a:gd name="T5" fmla="*/ 696 h 796"/>
                <a:gd name="T6" fmla="*/ 547 w 696"/>
                <a:gd name="T7" fmla="*/ 696 h 796"/>
                <a:gd name="T8" fmla="*/ 597 w 696"/>
                <a:gd name="T9" fmla="*/ 646 h 796"/>
                <a:gd name="T10" fmla="*/ 597 w 696"/>
                <a:gd name="T11" fmla="*/ 149 h 796"/>
                <a:gd name="T12" fmla="*/ 646 w 696"/>
                <a:gd name="T13" fmla="*/ 149 h 796"/>
                <a:gd name="T14" fmla="*/ 646 w 696"/>
                <a:gd name="T15" fmla="*/ 746 h 796"/>
                <a:gd name="T16" fmla="*/ 472 w 696"/>
                <a:gd name="T17" fmla="*/ 290 h 796"/>
                <a:gd name="T18" fmla="*/ 124 w 696"/>
                <a:gd name="T19" fmla="*/ 290 h 796"/>
                <a:gd name="T20" fmla="*/ 99 w 696"/>
                <a:gd name="T21" fmla="*/ 315 h 796"/>
                <a:gd name="T22" fmla="*/ 124 w 696"/>
                <a:gd name="T23" fmla="*/ 340 h 796"/>
                <a:gd name="T24" fmla="*/ 472 w 696"/>
                <a:gd name="T25" fmla="*/ 340 h 796"/>
                <a:gd name="T26" fmla="*/ 497 w 696"/>
                <a:gd name="T27" fmla="*/ 315 h 796"/>
                <a:gd name="T28" fmla="*/ 472 w 696"/>
                <a:gd name="T29" fmla="*/ 290 h 796"/>
                <a:gd name="T30" fmla="*/ 472 w 696"/>
                <a:gd name="T31" fmla="*/ 190 h 796"/>
                <a:gd name="T32" fmla="*/ 124 w 696"/>
                <a:gd name="T33" fmla="*/ 190 h 796"/>
                <a:gd name="T34" fmla="*/ 99 w 696"/>
                <a:gd name="T35" fmla="*/ 215 h 796"/>
                <a:gd name="T36" fmla="*/ 124 w 696"/>
                <a:gd name="T37" fmla="*/ 240 h 796"/>
                <a:gd name="T38" fmla="*/ 472 w 696"/>
                <a:gd name="T39" fmla="*/ 240 h 796"/>
                <a:gd name="T40" fmla="*/ 497 w 696"/>
                <a:gd name="T41" fmla="*/ 215 h 796"/>
                <a:gd name="T42" fmla="*/ 472 w 696"/>
                <a:gd name="T43" fmla="*/ 190 h 796"/>
                <a:gd name="T44" fmla="*/ 472 w 696"/>
                <a:gd name="T45" fmla="*/ 497 h 796"/>
                <a:gd name="T46" fmla="*/ 124 w 696"/>
                <a:gd name="T47" fmla="*/ 497 h 796"/>
                <a:gd name="T48" fmla="*/ 99 w 696"/>
                <a:gd name="T49" fmla="*/ 522 h 796"/>
                <a:gd name="T50" fmla="*/ 124 w 696"/>
                <a:gd name="T51" fmla="*/ 547 h 796"/>
                <a:gd name="T52" fmla="*/ 472 w 696"/>
                <a:gd name="T53" fmla="*/ 547 h 796"/>
                <a:gd name="T54" fmla="*/ 497 w 696"/>
                <a:gd name="T55" fmla="*/ 522 h 796"/>
                <a:gd name="T56" fmla="*/ 472 w 696"/>
                <a:gd name="T57" fmla="*/ 497 h 796"/>
                <a:gd name="T58" fmla="*/ 472 w 696"/>
                <a:gd name="T59" fmla="*/ 397 h 796"/>
                <a:gd name="T60" fmla="*/ 124 w 696"/>
                <a:gd name="T61" fmla="*/ 397 h 796"/>
                <a:gd name="T62" fmla="*/ 99 w 696"/>
                <a:gd name="T63" fmla="*/ 422 h 796"/>
                <a:gd name="T64" fmla="*/ 124 w 696"/>
                <a:gd name="T65" fmla="*/ 447 h 796"/>
                <a:gd name="T66" fmla="*/ 472 w 696"/>
                <a:gd name="T67" fmla="*/ 447 h 796"/>
                <a:gd name="T68" fmla="*/ 497 w 696"/>
                <a:gd name="T69" fmla="*/ 422 h 796"/>
                <a:gd name="T70" fmla="*/ 472 w 696"/>
                <a:gd name="T71" fmla="*/ 397 h 796"/>
                <a:gd name="T72" fmla="*/ 49 w 696"/>
                <a:gd name="T73" fmla="*/ 646 h 796"/>
                <a:gd name="T74" fmla="*/ 49 w 696"/>
                <a:gd name="T75" fmla="*/ 49 h 796"/>
                <a:gd name="T76" fmla="*/ 547 w 696"/>
                <a:gd name="T77" fmla="*/ 49 h 796"/>
                <a:gd name="T78" fmla="*/ 547 w 696"/>
                <a:gd name="T79" fmla="*/ 646 h 796"/>
                <a:gd name="T80" fmla="*/ 49 w 696"/>
                <a:gd name="T81" fmla="*/ 646 h 796"/>
                <a:gd name="T82" fmla="*/ 646 w 696"/>
                <a:gd name="T83" fmla="*/ 99 h 796"/>
                <a:gd name="T84" fmla="*/ 597 w 696"/>
                <a:gd name="T85" fmla="*/ 99 h 796"/>
                <a:gd name="T86" fmla="*/ 597 w 696"/>
                <a:gd name="T87" fmla="*/ 49 h 796"/>
                <a:gd name="T88" fmla="*/ 547 w 696"/>
                <a:gd name="T89" fmla="*/ 0 h 796"/>
                <a:gd name="T90" fmla="*/ 49 w 696"/>
                <a:gd name="T91" fmla="*/ 0 h 796"/>
                <a:gd name="T92" fmla="*/ 0 w 696"/>
                <a:gd name="T93" fmla="*/ 49 h 796"/>
                <a:gd name="T94" fmla="*/ 0 w 696"/>
                <a:gd name="T95" fmla="*/ 646 h 796"/>
                <a:gd name="T96" fmla="*/ 49 w 696"/>
                <a:gd name="T97" fmla="*/ 696 h 796"/>
                <a:gd name="T98" fmla="*/ 99 w 696"/>
                <a:gd name="T99" fmla="*/ 696 h 796"/>
                <a:gd name="T100" fmla="*/ 99 w 696"/>
                <a:gd name="T101" fmla="*/ 746 h 796"/>
                <a:gd name="T102" fmla="*/ 149 w 696"/>
                <a:gd name="T103" fmla="*/ 796 h 796"/>
                <a:gd name="T104" fmla="*/ 646 w 696"/>
                <a:gd name="T105" fmla="*/ 796 h 796"/>
                <a:gd name="T106" fmla="*/ 696 w 696"/>
                <a:gd name="T107" fmla="*/ 746 h 796"/>
                <a:gd name="T108" fmla="*/ 696 w 696"/>
                <a:gd name="T109" fmla="*/ 149 h 796"/>
                <a:gd name="T110" fmla="*/ 646 w 696"/>
                <a:gd name="T111" fmla="*/ 99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6" h="796">
                  <a:moveTo>
                    <a:pt x="646" y="746"/>
                  </a:moveTo>
                  <a:lnTo>
                    <a:pt x="149" y="746"/>
                  </a:lnTo>
                  <a:lnTo>
                    <a:pt x="149" y="696"/>
                  </a:lnTo>
                  <a:lnTo>
                    <a:pt x="547" y="696"/>
                  </a:lnTo>
                  <a:cubicBezTo>
                    <a:pt x="574" y="696"/>
                    <a:pt x="597" y="674"/>
                    <a:pt x="597" y="646"/>
                  </a:cubicBezTo>
                  <a:lnTo>
                    <a:pt x="597" y="149"/>
                  </a:lnTo>
                  <a:lnTo>
                    <a:pt x="646" y="149"/>
                  </a:lnTo>
                  <a:lnTo>
                    <a:pt x="646" y="746"/>
                  </a:lnTo>
                  <a:close/>
                  <a:moveTo>
                    <a:pt x="472" y="290"/>
                  </a:moveTo>
                  <a:lnTo>
                    <a:pt x="124" y="290"/>
                  </a:lnTo>
                  <a:cubicBezTo>
                    <a:pt x="110" y="290"/>
                    <a:pt x="99" y="301"/>
                    <a:pt x="99" y="315"/>
                  </a:cubicBezTo>
                  <a:cubicBezTo>
                    <a:pt x="99" y="328"/>
                    <a:pt x="110" y="340"/>
                    <a:pt x="124" y="340"/>
                  </a:cubicBezTo>
                  <a:lnTo>
                    <a:pt x="472" y="340"/>
                  </a:lnTo>
                  <a:cubicBezTo>
                    <a:pt x="486" y="340"/>
                    <a:pt x="497" y="328"/>
                    <a:pt x="497" y="315"/>
                  </a:cubicBezTo>
                  <a:cubicBezTo>
                    <a:pt x="497" y="301"/>
                    <a:pt x="486" y="290"/>
                    <a:pt x="472" y="290"/>
                  </a:cubicBezTo>
                  <a:close/>
                  <a:moveTo>
                    <a:pt x="472" y="190"/>
                  </a:moveTo>
                  <a:lnTo>
                    <a:pt x="124" y="190"/>
                  </a:lnTo>
                  <a:cubicBezTo>
                    <a:pt x="110" y="190"/>
                    <a:pt x="99" y="202"/>
                    <a:pt x="99" y="215"/>
                  </a:cubicBezTo>
                  <a:cubicBezTo>
                    <a:pt x="99" y="229"/>
                    <a:pt x="110" y="240"/>
                    <a:pt x="124" y="240"/>
                  </a:cubicBezTo>
                  <a:lnTo>
                    <a:pt x="472" y="240"/>
                  </a:lnTo>
                  <a:cubicBezTo>
                    <a:pt x="486" y="240"/>
                    <a:pt x="497" y="229"/>
                    <a:pt x="497" y="215"/>
                  </a:cubicBezTo>
                  <a:cubicBezTo>
                    <a:pt x="497" y="202"/>
                    <a:pt x="486" y="190"/>
                    <a:pt x="472" y="190"/>
                  </a:cubicBezTo>
                  <a:close/>
                  <a:moveTo>
                    <a:pt x="472" y="497"/>
                  </a:moveTo>
                  <a:lnTo>
                    <a:pt x="124" y="497"/>
                  </a:lnTo>
                  <a:cubicBezTo>
                    <a:pt x="110" y="497"/>
                    <a:pt x="99" y="508"/>
                    <a:pt x="99" y="522"/>
                  </a:cubicBezTo>
                  <a:cubicBezTo>
                    <a:pt x="99" y="536"/>
                    <a:pt x="110" y="547"/>
                    <a:pt x="124" y="547"/>
                  </a:cubicBezTo>
                  <a:lnTo>
                    <a:pt x="472" y="547"/>
                  </a:lnTo>
                  <a:cubicBezTo>
                    <a:pt x="486" y="547"/>
                    <a:pt x="497" y="536"/>
                    <a:pt x="497" y="522"/>
                  </a:cubicBezTo>
                  <a:cubicBezTo>
                    <a:pt x="497" y="508"/>
                    <a:pt x="486" y="497"/>
                    <a:pt x="472" y="497"/>
                  </a:cubicBezTo>
                  <a:close/>
                  <a:moveTo>
                    <a:pt x="472" y="397"/>
                  </a:moveTo>
                  <a:lnTo>
                    <a:pt x="124" y="397"/>
                  </a:lnTo>
                  <a:cubicBezTo>
                    <a:pt x="110" y="397"/>
                    <a:pt x="99" y="409"/>
                    <a:pt x="99" y="422"/>
                  </a:cubicBezTo>
                  <a:cubicBezTo>
                    <a:pt x="99" y="436"/>
                    <a:pt x="110" y="447"/>
                    <a:pt x="124" y="447"/>
                  </a:cubicBezTo>
                  <a:lnTo>
                    <a:pt x="472" y="447"/>
                  </a:lnTo>
                  <a:cubicBezTo>
                    <a:pt x="486" y="447"/>
                    <a:pt x="497" y="436"/>
                    <a:pt x="497" y="422"/>
                  </a:cubicBezTo>
                  <a:cubicBezTo>
                    <a:pt x="497" y="409"/>
                    <a:pt x="486" y="397"/>
                    <a:pt x="472" y="397"/>
                  </a:cubicBezTo>
                  <a:close/>
                  <a:moveTo>
                    <a:pt x="49" y="646"/>
                  </a:moveTo>
                  <a:lnTo>
                    <a:pt x="49" y="49"/>
                  </a:lnTo>
                  <a:lnTo>
                    <a:pt x="547" y="49"/>
                  </a:lnTo>
                  <a:lnTo>
                    <a:pt x="547" y="646"/>
                  </a:lnTo>
                  <a:lnTo>
                    <a:pt x="49" y="646"/>
                  </a:lnTo>
                  <a:close/>
                  <a:moveTo>
                    <a:pt x="646" y="99"/>
                  </a:moveTo>
                  <a:lnTo>
                    <a:pt x="597" y="99"/>
                  </a:lnTo>
                  <a:lnTo>
                    <a:pt x="597" y="49"/>
                  </a:lnTo>
                  <a:cubicBezTo>
                    <a:pt x="597" y="22"/>
                    <a:pt x="574" y="0"/>
                    <a:pt x="547" y="0"/>
                  </a:cubicBezTo>
                  <a:lnTo>
                    <a:pt x="49" y="0"/>
                  </a:lnTo>
                  <a:cubicBezTo>
                    <a:pt x="22" y="0"/>
                    <a:pt x="0" y="22"/>
                    <a:pt x="0" y="49"/>
                  </a:cubicBezTo>
                  <a:lnTo>
                    <a:pt x="0" y="646"/>
                  </a:lnTo>
                  <a:cubicBezTo>
                    <a:pt x="0" y="674"/>
                    <a:pt x="22" y="696"/>
                    <a:pt x="49" y="696"/>
                  </a:cubicBezTo>
                  <a:lnTo>
                    <a:pt x="99" y="696"/>
                  </a:lnTo>
                  <a:lnTo>
                    <a:pt x="99" y="746"/>
                  </a:lnTo>
                  <a:cubicBezTo>
                    <a:pt x="99" y="773"/>
                    <a:pt x="121" y="796"/>
                    <a:pt x="149" y="796"/>
                  </a:cubicBezTo>
                  <a:lnTo>
                    <a:pt x="646" y="796"/>
                  </a:lnTo>
                  <a:cubicBezTo>
                    <a:pt x="674" y="796"/>
                    <a:pt x="696" y="773"/>
                    <a:pt x="696" y="746"/>
                  </a:cubicBezTo>
                  <a:lnTo>
                    <a:pt x="696" y="149"/>
                  </a:lnTo>
                  <a:cubicBezTo>
                    <a:pt x="696" y="121"/>
                    <a:pt x="674" y="99"/>
                    <a:pt x="646" y="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>
              <a:spLocks noEditPoints="1"/>
            </p:cNvSpPr>
            <p:nvPr/>
          </p:nvSpPr>
          <p:spPr bwMode="auto">
            <a:xfrm>
              <a:off x="8927229" y="4928127"/>
              <a:ext cx="577457" cy="507795"/>
            </a:xfrm>
            <a:custGeom>
              <a:avLst/>
              <a:gdLst>
                <a:gd name="T0" fmla="*/ 343 w 687"/>
                <a:gd name="T1" fmla="*/ 429 h 601"/>
                <a:gd name="T2" fmla="*/ 429 w 687"/>
                <a:gd name="T3" fmla="*/ 343 h 601"/>
                <a:gd name="T4" fmla="*/ 343 w 687"/>
                <a:gd name="T5" fmla="*/ 257 h 601"/>
                <a:gd name="T6" fmla="*/ 257 w 687"/>
                <a:gd name="T7" fmla="*/ 343 h 601"/>
                <a:gd name="T8" fmla="*/ 343 w 687"/>
                <a:gd name="T9" fmla="*/ 429 h 601"/>
                <a:gd name="T10" fmla="*/ 343 w 687"/>
                <a:gd name="T11" fmla="*/ 214 h 601"/>
                <a:gd name="T12" fmla="*/ 472 w 687"/>
                <a:gd name="T13" fmla="*/ 343 h 601"/>
                <a:gd name="T14" fmla="*/ 343 w 687"/>
                <a:gd name="T15" fmla="*/ 472 h 601"/>
                <a:gd name="T16" fmla="*/ 214 w 687"/>
                <a:gd name="T17" fmla="*/ 343 h 601"/>
                <a:gd name="T18" fmla="*/ 343 w 687"/>
                <a:gd name="T19" fmla="*/ 214 h 601"/>
                <a:gd name="T20" fmla="*/ 150 w 687"/>
                <a:gd name="T21" fmla="*/ 214 h 601"/>
                <a:gd name="T22" fmla="*/ 171 w 687"/>
                <a:gd name="T23" fmla="*/ 236 h 601"/>
                <a:gd name="T24" fmla="*/ 150 w 687"/>
                <a:gd name="T25" fmla="*/ 257 h 601"/>
                <a:gd name="T26" fmla="*/ 128 w 687"/>
                <a:gd name="T27" fmla="*/ 236 h 601"/>
                <a:gd name="T28" fmla="*/ 150 w 687"/>
                <a:gd name="T29" fmla="*/ 214 h 601"/>
                <a:gd name="T30" fmla="*/ 601 w 687"/>
                <a:gd name="T31" fmla="*/ 172 h 601"/>
                <a:gd name="T32" fmla="*/ 472 w 687"/>
                <a:gd name="T33" fmla="*/ 172 h 601"/>
                <a:gd name="T34" fmla="*/ 429 w 687"/>
                <a:gd name="T35" fmla="*/ 172 h 601"/>
                <a:gd name="T36" fmla="*/ 429 w 687"/>
                <a:gd name="T37" fmla="*/ 86 h 601"/>
                <a:gd name="T38" fmla="*/ 257 w 687"/>
                <a:gd name="T39" fmla="*/ 86 h 601"/>
                <a:gd name="T40" fmla="*/ 257 w 687"/>
                <a:gd name="T41" fmla="*/ 172 h 601"/>
                <a:gd name="T42" fmla="*/ 214 w 687"/>
                <a:gd name="T43" fmla="*/ 172 h 601"/>
                <a:gd name="T44" fmla="*/ 86 w 687"/>
                <a:gd name="T45" fmla="*/ 172 h 601"/>
                <a:gd name="T46" fmla="*/ 86 w 687"/>
                <a:gd name="T47" fmla="*/ 515 h 601"/>
                <a:gd name="T48" fmla="*/ 601 w 687"/>
                <a:gd name="T49" fmla="*/ 515 h 601"/>
                <a:gd name="T50" fmla="*/ 601 w 687"/>
                <a:gd name="T51" fmla="*/ 172 h 601"/>
                <a:gd name="T52" fmla="*/ 644 w 687"/>
                <a:gd name="T53" fmla="*/ 601 h 601"/>
                <a:gd name="T54" fmla="*/ 43 w 687"/>
                <a:gd name="T55" fmla="*/ 601 h 601"/>
                <a:gd name="T56" fmla="*/ 0 w 687"/>
                <a:gd name="T57" fmla="*/ 558 h 601"/>
                <a:gd name="T58" fmla="*/ 0 w 687"/>
                <a:gd name="T59" fmla="*/ 129 h 601"/>
                <a:gd name="T60" fmla="*/ 43 w 687"/>
                <a:gd name="T61" fmla="*/ 86 h 601"/>
                <a:gd name="T62" fmla="*/ 171 w 687"/>
                <a:gd name="T63" fmla="*/ 86 h 601"/>
                <a:gd name="T64" fmla="*/ 171 w 687"/>
                <a:gd name="T65" fmla="*/ 43 h 601"/>
                <a:gd name="T66" fmla="*/ 214 w 687"/>
                <a:gd name="T67" fmla="*/ 0 h 601"/>
                <a:gd name="T68" fmla="*/ 472 w 687"/>
                <a:gd name="T69" fmla="*/ 0 h 601"/>
                <a:gd name="T70" fmla="*/ 515 w 687"/>
                <a:gd name="T71" fmla="*/ 43 h 601"/>
                <a:gd name="T72" fmla="*/ 515 w 687"/>
                <a:gd name="T73" fmla="*/ 86 h 601"/>
                <a:gd name="T74" fmla="*/ 644 w 687"/>
                <a:gd name="T75" fmla="*/ 86 h 601"/>
                <a:gd name="T76" fmla="*/ 687 w 687"/>
                <a:gd name="T77" fmla="*/ 129 h 601"/>
                <a:gd name="T78" fmla="*/ 687 w 687"/>
                <a:gd name="T79" fmla="*/ 558 h 601"/>
                <a:gd name="T80" fmla="*/ 644 w 687"/>
                <a:gd name="T81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7" h="601">
                  <a:moveTo>
                    <a:pt x="343" y="429"/>
                  </a:moveTo>
                  <a:cubicBezTo>
                    <a:pt x="391" y="429"/>
                    <a:pt x="429" y="391"/>
                    <a:pt x="429" y="343"/>
                  </a:cubicBezTo>
                  <a:cubicBezTo>
                    <a:pt x="429" y="296"/>
                    <a:pt x="391" y="257"/>
                    <a:pt x="343" y="257"/>
                  </a:cubicBezTo>
                  <a:cubicBezTo>
                    <a:pt x="296" y="257"/>
                    <a:pt x="257" y="296"/>
                    <a:pt x="257" y="343"/>
                  </a:cubicBezTo>
                  <a:cubicBezTo>
                    <a:pt x="257" y="391"/>
                    <a:pt x="296" y="429"/>
                    <a:pt x="343" y="429"/>
                  </a:cubicBezTo>
                  <a:close/>
                  <a:moveTo>
                    <a:pt x="343" y="214"/>
                  </a:moveTo>
                  <a:cubicBezTo>
                    <a:pt x="414" y="214"/>
                    <a:pt x="472" y="272"/>
                    <a:pt x="472" y="343"/>
                  </a:cubicBezTo>
                  <a:cubicBezTo>
                    <a:pt x="472" y="414"/>
                    <a:pt x="414" y="472"/>
                    <a:pt x="343" y="472"/>
                  </a:cubicBezTo>
                  <a:cubicBezTo>
                    <a:pt x="272" y="472"/>
                    <a:pt x="214" y="414"/>
                    <a:pt x="214" y="343"/>
                  </a:cubicBezTo>
                  <a:cubicBezTo>
                    <a:pt x="214" y="272"/>
                    <a:pt x="272" y="214"/>
                    <a:pt x="343" y="214"/>
                  </a:cubicBezTo>
                  <a:close/>
                  <a:moveTo>
                    <a:pt x="150" y="214"/>
                  </a:moveTo>
                  <a:cubicBezTo>
                    <a:pt x="162" y="214"/>
                    <a:pt x="171" y="224"/>
                    <a:pt x="171" y="236"/>
                  </a:cubicBezTo>
                  <a:cubicBezTo>
                    <a:pt x="171" y="248"/>
                    <a:pt x="162" y="257"/>
                    <a:pt x="150" y="257"/>
                  </a:cubicBezTo>
                  <a:cubicBezTo>
                    <a:pt x="138" y="257"/>
                    <a:pt x="128" y="248"/>
                    <a:pt x="128" y="236"/>
                  </a:cubicBezTo>
                  <a:cubicBezTo>
                    <a:pt x="128" y="224"/>
                    <a:pt x="138" y="214"/>
                    <a:pt x="150" y="214"/>
                  </a:cubicBezTo>
                  <a:close/>
                  <a:moveTo>
                    <a:pt x="601" y="172"/>
                  </a:moveTo>
                  <a:lnTo>
                    <a:pt x="472" y="172"/>
                  </a:lnTo>
                  <a:lnTo>
                    <a:pt x="429" y="172"/>
                  </a:lnTo>
                  <a:lnTo>
                    <a:pt x="429" y="86"/>
                  </a:lnTo>
                  <a:lnTo>
                    <a:pt x="257" y="86"/>
                  </a:lnTo>
                  <a:lnTo>
                    <a:pt x="257" y="172"/>
                  </a:lnTo>
                  <a:lnTo>
                    <a:pt x="214" y="172"/>
                  </a:lnTo>
                  <a:lnTo>
                    <a:pt x="86" y="172"/>
                  </a:lnTo>
                  <a:lnTo>
                    <a:pt x="86" y="515"/>
                  </a:lnTo>
                  <a:lnTo>
                    <a:pt x="601" y="515"/>
                  </a:lnTo>
                  <a:lnTo>
                    <a:pt x="601" y="172"/>
                  </a:lnTo>
                  <a:close/>
                  <a:moveTo>
                    <a:pt x="644" y="601"/>
                  </a:moveTo>
                  <a:lnTo>
                    <a:pt x="43" y="601"/>
                  </a:lnTo>
                  <a:cubicBezTo>
                    <a:pt x="19" y="601"/>
                    <a:pt x="0" y="582"/>
                    <a:pt x="0" y="558"/>
                  </a:cubicBezTo>
                  <a:lnTo>
                    <a:pt x="0" y="129"/>
                  </a:lnTo>
                  <a:cubicBezTo>
                    <a:pt x="0" y="105"/>
                    <a:pt x="19" y="86"/>
                    <a:pt x="43" y="86"/>
                  </a:cubicBezTo>
                  <a:lnTo>
                    <a:pt x="171" y="86"/>
                  </a:lnTo>
                  <a:lnTo>
                    <a:pt x="171" y="43"/>
                  </a:lnTo>
                  <a:cubicBezTo>
                    <a:pt x="171" y="19"/>
                    <a:pt x="191" y="0"/>
                    <a:pt x="214" y="0"/>
                  </a:cubicBezTo>
                  <a:lnTo>
                    <a:pt x="472" y="0"/>
                  </a:lnTo>
                  <a:cubicBezTo>
                    <a:pt x="496" y="0"/>
                    <a:pt x="515" y="19"/>
                    <a:pt x="515" y="43"/>
                  </a:cubicBezTo>
                  <a:lnTo>
                    <a:pt x="515" y="86"/>
                  </a:lnTo>
                  <a:lnTo>
                    <a:pt x="644" y="86"/>
                  </a:lnTo>
                  <a:cubicBezTo>
                    <a:pt x="668" y="86"/>
                    <a:pt x="687" y="105"/>
                    <a:pt x="687" y="129"/>
                  </a:cubicBezTo>
                  <a:lnTo>
                    <a:pt x="687" y="558"/>
                  </a:lnTo>
                  <a:cubicBezTo>
                    <a:pt x="687" y="582"/>
                    <a:pt x="668" y="601"/>
                    <a:pt x="644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>
              <a:spLocks noEditPoints="1"/>
            </p:cNvSpPr>
            <p:nvPr/>
          </p:nvSpPr>
          <p:spPr bwMode="auto">
            <a:xfrm>
              <a:off x="11644094" y="4971836"/>
              <a:ext cx="416008" cy="420376"/>
            </a:xfrm>
            <a:custGeom>
              <a:avLst/>
              <a:gdLst>
                <a:gd name="T0" fmla="*/ 406 w 496"/>
                <a:gd name="T1" fmla="*/ 492 h 496"/>
                <a:gd name="T2" fmla="*/ 5 w 496"/>
                <a:gd name="T3" fmla="*/ 89 h 496"/>
                <a:gd name="T4" fmla="*/ 6 w 496"/>
                <a:gd name="T5" fmla="*/ 0 h 496"/>
                <a:gd name="T6" fmla="*/ 495 w 496"/>
                <a:gd name="T7" fmla="*/ 493 h 496"/>
                <a:gd name="T8" fmla="*/ 406 w 496"/>
                <a:gd name="T9" fmla="*/ 492 h 496"/>
                <a:gd name="T10" fmla="*/ 78 w 496"/>
                <a:gd name="T11" fmla="*/ 419 h 496"/>
                <a:gd name="T12" fmla="*/ 78 w 496"/>
                <a:gd name="T13" fmla="*/ 479 h 496"/>
                <a:gd name="T14" fmla="*/ 17 w 496"/>
                <a:gd name="T15" fmla="*/ 479 h 496"/>
                <a:gd name="T16" fmla="*/ 17 w 496"/>
                <a:gd name="T17" fmla="*/ 419 h 496"/>
                <a:gd name="T18" fmla="*/ 78 w 496"/>
                <a:gd name="T19" fmla="*/ 419 h 496"/>
                <a:gd name="T20" fmla="*/ 227 w 496"/>
                <a:gd name="T21" fmla="*/ 492 h 496"/>
                <a:gd name="T22" fmla="*/ 138 w 496"/>
                <a:gd name="T23" fmla="*/ 492 h 496"/>
                <a:gd name="T24" fmla="*/ 4 w 496"/>
                <a:gd name="T25" fmla="*/ 357 h 496"/>
                <a:gd name="T26" fmla="*/ 5 w 496"/>
                <a:gd name="T27" fmla="*/ 268 h 496"/>
                <a:gd name="T28" fmla="*/ 227 w 496"/>
                <a:gd name="T29" fmla="*/ 492 h 496"/>
                <a:gd name="T30" fmla="*/ 361 w 496"/>
                <a:gd name="T31" fmla="*/ 492 h 496"/>
                <a:gd name="T32" fmla="*/ 272 w 496"/>
                <a:gd name="T33" fmla="*/ 492 h 496"/>
                <a:gd name="T34" fmla="*/ 5 w 496"/>
                <a:gd name="T35" fmla="*/ 223 h 496"/>
                <a:gd name="T36" fmla="*/ 5 w 496"/>
                <a:gd name="T37" fmla="*/ 134 h 496"/>
                <a:gd name="T38" fmla="*/ 361 w 496"/>
                <a:gd name="T39" fmla="*/ 49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6" h="496">
                  <a:moveTo>
                    <a:pt x="406" y="492"/>
                  </a:moveTo>
                  <a:cubicBezTo>
                    <a:pt x="407" y="271"/>
                    <a:pt x="227" y="90"/>
                    <a:pt x="5" y="89"/>
                  </a:cubicBezTo>
                  <a:lnTo>
                    <a:pt x="6" y="0"/>
                  </a:lnTo>
                  <a:cubicBezTo>
                    <a:pt x="277" y="1"/>
                    <a:pt x="496" y="222"/>
                    <a:pt x="495" y="493"/>
                  </a:cubicBezTo>
                  <a:lnTo>
                    <a:pt x="406" y="492"/>
                  </a:lnTo>
                  <a:close/>
                  <a:moveTo>
                    <a:pt x="78" y="419"/>
                  </a:moveTo>
                  <a:cubicBezTo>
                    <a:pt x="94" y="436"/>
                    <a:pt x="94" y="463"/>
                    <a:pt x="78" y="479"/>
                  </a:cubicBezTo>
                  <a:cubicBezTo>
                    <a:pt x="61" y="496"/>
                    <a:pt x="34" y="496"/>
                    <a:pt x="17" y="479"/>
                  </a:cubicBezTo>
                  <a:cubicBezTo>
                    <a:pt x="0" y="462"/>
                    <a:pt x="0" y="435"/>
                    <a:pt x="17" y="419"/>
                  </a:cubicBezTo>
                  <a:cubicBezTo>
                    <a:pt x="34" y="402"/>
                    <a:pt x="61" y="402"/>
                    <a:pt x="78" y="419"/>
                  </a:cubicBezTo>
                  <a:close/>
                  <a:moveTo>
                    <a:pt x="227" y="492"/>
                  </a:moveTo>
                  <a:lnTo>
                    <a:pt x="138" y="492"/>
                  </a:lnTo>
                  <a:cubicBezTo>
                    <a:pt x="138" y="418"/>
                    <a:pt x="78" y="357"/>
                    <a:pt x="4" y="357"/>
                  </a:cubicBezTo>
                  <a:lnTo>
                    <a:pt x="5" y="268"/>
                  </a:lnTo>
                  <a:cubicBezTo>
                    <a:pt x="128" y="268"/>
                    <a:pt x="228" y="369"/>
                    <a:pt x="227" y="492"/>
                  </a:cubicBezTo>
                  <a:close/>
                  <a:moveTo>
                    <a:pt x="361" y="492"/>
                  </a:moveTo>
                  <a:lnTo>
                    <a:pt x="272" y="492"/>
                  </a:lnTo>
                  <a:cubicBezTo>
                    <a:pt x="272" y="344"/>
                    <a:pt x="153" y="224"/>
                    <a:pt x="5" y="223"/>
                  </a:cubicBezTo>
                  <a:lnTo>
                    <a:pt x="5" y="134"/>
                  </a:lnTo>
                  <a:cubicBezTo>
                    <a:pt x="202" y="135"/>
                    <a:pt x="362" y="295"/>
                    <a:pt x="361" y="4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>
              <a:spLocks noEditPoints="1"/>
            </p:cNvSpPr>
            <p:nvPr/>
          </p:nvSpPr>
          <p:spPr bwMode="auto">
            <a:xfrm>
              <a:off x="14180190" y="4952580"/>
              <a:ext cx="616096" cy="458888"/>
            </a:xfrm>
            <a:custGeom>
              <a:avLst/>
              <a:gdLst>
                <a:gd name="T0" fmla="*/ 467 w 763"/>
                <a:gd name="T1" fmla="*/ 502 h 568"/>
                <a:gd name="T2" fmla="*/ 312 w 763"/>
                <a:gd name="T3" fmla="*/ 502 h 568"/>
                <a:gd name="T4" fmla="*/ 312 w 763"/>
                <a:gd name="T5" fmla="*/ 484 h 568"/>
                <a:gd name="T6" fmla="*/ 467 w 763"/>
                <a:gd name="T7" fmla="*/ 484 h 568"/>
                <a:gd name="T8" fmla="*/ 467 w 763"/>
                <a:gd name="T9" fmla="*/ 502 h 568"/>
                <a:gd name="T10" fmla="*/ 0 w 763"/>
                <a:gd name="T11" fmla="*/ 473 h 568"/>
                <a:gd name="T12" fmla="*/ 0 w 763"/>
                <a:gd name="T13" fmla="*/ 533 h 568"/>
                <a:gd name="T14" fmla="*/ 763 w 763"/>
                <a:gd name="T15" fmla="*/ 533 h 568"/>
                <a:gd name="T16" fmla="*/ 763 w 763"/>
                <a:gd name="T17" fmla="*/ 473 h 568"/>
                <a:gd name="T18" fmla="*/ 0 w 763"/>
                <a:gd name="T19" fmla="*/ 473 h 568"/>
                <a:gd name="T20" fmla="*/ 660 w 763"/>
                <a:gd name="T21" fmla="*/ 405 h 568"/>
                <a:gd name="T22" fmla="*/ 84 w 763"/>
                <a:gd name="T23" fmla="*/ 405 h 568"/>
                <a:gd name="T24" fmla="*/ 84 w 763"/>
                <a:gd name="T25" fmla="*/ 43 h 568"/>
                <a:gd name="T26" fmla="*/ 660 w 763"/>
                <a:gd name="T27" fmla="*/ 43 h 568"/>
                <a:gd name="T28" fmla="*/ 660 w 763"/>
                <a:gd name="T29" fmla="*/ 405 h 568"/>
                <a:gd name="T30" fmla="*/ 703 w 763"/>
                <a:gd name="T31" fmla="*/ 0 h 568"/>
                <a:gd name="T32" fmla="*/ 41 w 763"/>
                <a:gd name="T33" fmla="*/ 0 h 568"/>
                <a:gd name="T34" fmla="*/ 41 w 763"/>
                <a:gd name="T35" fmla="*/ 448 h 568"/>
                <a:gd name="T36" fmla="*/ 703 w 763"/>
                <a:gd name="T37" fmla="*/ 448 h 568"/>
                <a:gd name="T38" fmla="*/ 703 w 763"/>
                <a:gd name="T3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63" h="568">
                  <a:moveTo>
                    <a:pt x="467" y="502"/>
                  </a:moveTo>
                  <a:lnTo>
                    <a:pt x="312" y="502"/>
                  </a:lnTo>
                  <a:lnTo>
                    <a:pt x="312" y="484"/>
                  </a:lnTo>
                  <a:lnTo>
                    <a:pt x="467" y="484"/>
                  </a:lnTo>
                  <a:lnTo>
                    <a:pt x="467" y="502"/>
                  </a:lnTo>
                  <a:close/>
                  <a:moveTo>
                    <a:pt x="0" y="473"/>
                  </a:moveTo>
                  <a:lnTo>
                    <a:pt x="0" y="533"/>
                  </a:lnTo>
                  <a:cubicBezTo>
                    <a:pt x="107" y="568"/>
                    <a:pt x="737" y="549"/>
                    <a:pt x="763" y="533"/>
                  </a:cubicBezTo>
                  <a:lnTo>
                    <a:pt x="763" y="473"/>
                  </a:lnTo>
                  <a:lnTo>
                    <a:pt x="0" y="473"/>
                  </a:lnTo>
                  <a:close/>
                  <a:moveTo>
                    <a:pt x="660" y="405"/>
                  </a:moveTo>
                  <a:lnTo>
                    <a:pt x="84" y="405"/>
                  </a:lnTo>
                  <a:lnTo>
                    <a:pt x="84" y="43"/>
                  </a:lnTo>
                  <a:lnTo>
                    <a:pt x="660" y="43"/>
                  </a:lnTo>
                  <a:lnTo>
                    <a:pt x="660" y="405"/>
                  </a:lnTo>
                  <a:close/>
                  <a:moveTo>
                    <a:pt x="703" y="0"/>
                  </a:moveTo>
                  <a:lnTo>
                    <a:pt x="41" y="0"/>
                  </a:lnTo>
                  <a:lnTo>
                    <a:pt x="41" y="448"/>
                  </a:lnTo>
                  <a:lnTo>
                    <a:pt x="703" y="448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</p:grpSp>
      <p:grpSp>
        <p:nvGrpSpPr>
          <p:cNvPr id="20" name="Group 16"/>
          <p:cNvGrpSpPr/>
          <p:nvPr/>
        </p:nvGrpSpPr>
        <p:grpSpPr>
          <a:xfrm>
            <a:off x="5081862" y="4393745"/>
            <a:ext cx="275130" cy="275130"/>
            <a:chOff x="14057726" y="2228584"/>
            <a:chExt cx="558159" cy="55815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" name="Oval 1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2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3" name="Group 21"/>
          <p:cNvGrpSpPr/>
          <p:nvPr/>
        </p:nvGrpSpPr>
        <p:grpSpPr>
          <a:xfrm>
            <a:off x="7150389" y="4393745"/>
            <a:ext cx="275130" cy="275130"/>
            <a:chOff x="14057726" y="2228584"/>
            <a:chExt cx="558159" cy="558159"/>
          </a:xfrm>
        </p:grpSpPr>
        <p:sp>
          <p:nvSpPr>
            <p:cNvPr id="24" name="Oval 2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24671" y="4393745"/>
            <a:ext cx="275130" cy="275130"/>
            <a:chOff x="14057726" y="2228584"/>
            <a:chExt cx="558159" cy="558159"/>
          </a:xfrm>
        </p:grpSpPr>
        <p:sp>
          <p:nvSpPr>
            <p:cNvPr id="27" name="Oval 2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224566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224566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Rectangle 29"/>
          <p:cNvSpPr/>
          <p:nvPr/>
        </p:nvSpPr>
        <p:spPr>
          <a:xfrm>
            <a:off x="3347637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2" name="Rectangle 30"/>
          <p:cNvSpPr/>
          <p:nvPr/>
        </p:nvSpPr>
        <p:spPr>
          <a:xfrm>
            <a:off x="3347637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5351237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4" name="Rectangle 30"/>
          <p:cNvSpPr/>
          <p:nvPr/>
        </p:nvSpPr>
        <p:spPr>
          <a:xfrm>
            <a:off x="5351237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7477070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6" name="Rectangle 30"/>
          <p:cNvSpPr/>
          <p:nvPr/>
        </p:nvSpPr>
        <p:spPr>
          <a:xfrm>
            <a:off x="7477070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9602903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8" name="Rectangle 30"/>
          <p:cNvSpPr/>
          <p:nvPr/>
        </p:nvSpPr>
        <p:spPr>
          <a:xfrm>
            <a:off x="9602903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112294947"/>
              </p:ext>
            </p:extLst>
          </p:nvPr>
        </p:nvGraphicFramePr>
        <p:xfrm>
          <a:off x="785985" y="532791"/>
          <a:ext cx="5725652" cy="545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3"/>
          <p:cNvSpPr txBox="1"/>
          <p:nvPr/>
        </p:nvSpPr>
        <p:spPr>
          <a:xfrm>
            <a:off x="6797646" y="1922986"/>
            <a:ext cx="4161299" cy="5539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6797645" y="3124200"/>
            <a:ext cx="3967337" cy="138497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Google Shape;86;p19"/>
          <p:cNvSpPr txBox="1"/>
          <p:nvPr/>
        </p:nvSpPr>
        <p:spPr>
          <a:xfrm>
            <a:off x="6797646" y="2476984"/>
            <a:ext cx="3183654" cy="47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B0B53-4565-4519-AAAD-A26FF745DBD2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E1E84F8-1189-4C23-B7F9-A8B61EC1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Four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7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80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/>
          <p:nvPr/>
        </p:nvSpPr>
        <p:spPr>
          <a:xfrm>
            <a:off x="5620214" y="518593"/>
            <a:ext cx="6115872" cy="36589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320594" y="3676302"/>
            <a:ext cx="11550816" cy="2215857"/>
          </a:xfrm>
          <a:prstGeom prst="rect">
            <a:avLst/>
          </a:prstGeom>
          <a:solidFill>
            <a:srgbClr val="9A793F"/>
          </a:solidFill>
          <a:ln>
            <a:noFill/>
          </a:ln>
          <a:effectLst>
            <a:outerShdw blurRad="266700" dist="1143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en-US" sz="354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9183" y="4493427"/>
            <a:ext cx="408524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" name="矩形 5"/>
          <p:cNvSpPr/>
          <p:nvPr/>
        </p:nvSpPr>
        <p:spPr>
          <a:xfrm>
            <a:off x="1079184" y="411722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6728" y="228688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Google Shape;86;p19"/>
          <p:cNvSpPr txBox="1"/>
          <p:nvPr/>
        </p:nvSpPr>
        <p:spPr>
          <a:xfrm>
            <a:off x="1276728" y="1852617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C5A37D-522D-48A1-BC4F-3FFF848E6522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02DFD59-0D12-4150-8140-72650FAAA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"/>
          <p:cNvGrpSpPr/>
          <p:nvPr/>
        </p:nvGrpSpPr>
        <p:grpSpPr>
          <a:xfrm rot="5400000" flipV="1">
            <a:off x="9948713" y="1129981"/>
            <a:ext cx="719028" cy="715241"/>
            <a:chOff x="8532745" y="456688"/>
            <a:chExt cx="1931367" cy="1960684"/>
          </a:xfrm>
        </p:grpSpPr>
        <p:sp>
          <p:nvSpPr>
            <p:cNvPr id="9" name="Right Triangle 21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9A7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ight Triangle 22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rgbClr val="9A7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1" name="任意形状 10"/>
          <p:cNvSpPr/>
          <p:nvPr/>
        </p:nvSpPr>
        <p:spPr>
          <a:xfrm>
            <a:off x="1533034" y="2657971"/>
            <a:ext cx="3499718" cy="3566703"/>
          </a:xfrm>
          <a:custGeom>
            <a:avLst/>
            <a:gdLst>
              <a:gd name="connsiteX0" fmla="*/ 1306194 w 3499718"/>
              <a:gd name="connsiteY0" fmla="*/ 0 h 3566703"/>
              <a:gd name="connsiteX1" fmla="*/ 1781342 w 3499718"/>
              <a:gd name="connsiteY1" fmla="*/ 0 h 3566703"/>
              <a:gd name="connsiteX2" fmla="*/ 3499718 w 3499718"/>
              <a:gd name="connsiteY2" fmla="*/ 2520678 h 3566703"/>
              <a:gd name="connsiteX3" fmla="*/ 1725940 w 3499718"/>
              <a:gd name="connsiteY3" fmla="*/ 3566703 h 3566703"/>
              <a:gd name="connsiteX4" fmla="*/ 0 w 3499718"/>
              <a:gd name="connsiteY4" fmla="*/ 592089 h 35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18" h="3566703">
                <a:moveTo>
                  <a:pt x="1306194" y="0"/>
                </a:moveTo>
                <a:lnTo>
                  <a:pt x="1781342" y="0"/>
                </a:lnTo>
                <a:lnTo>
                  <a:pt x="3499718" y="2520678"/>
                </a:lnTo>
                <a:lnTo>
                  <a:pt x="1725940" y="3566703"/>
                </a:lnTo>
                <a:lnTo>
                  <a:pt x="0" y="592089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任意形状 11"/>
          <p:cNvSpPr/>
          <p:nvPr/>
        </p:nvSpPr>
        <p:spPr>
          <a:xfrm rot="19763258">
            <a:off x="2757594" y="1313799"/>
            <a:ext cx="2258890" cy="3759949"/>
          </a:xfrm>
          <a:custGeom>
            <a:avLst/>
            <a:gdLst>
              <a:gd name="connsiteX0" fmla="*/ 1955909 w 2258890"/>
              <a:gd name="connsiteY0" fmla="*/ 234433 h 3759949"/>
              <a:gd name="connsiteX1" fmla="*/ 2258890 w 2258890"/>
              <a:gd name="connsiteY1" fmla="*/ 3755236 h 3759949"/>
              <a:gd name="connsiteX2" fmla="*/ 27843 w 2258890"/>
              <a:gd name="connsiteY2" fmla="*/ 3759949 h 3759949"/>
              <a:gd name="connsiteX3" fmla="*/ 0 w 2258890"/>
              <a:gd name="connsiteY3" fmla="*/ 0 h 37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890" h="3759949">
                <a:moveTo>
                  <a:pt x="1955909" y="234433"/>
                </a:moveTo>
                <a:lnTo>
                  <a:pt x="2258890" y="3755236"/>
                </a:lnTo>
                <a:lnTo>
                  <a:pt x="27843" y="375994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Rectangle: Rounded Corners 22"/>
          <p:cNvSpPr/>
          <p:nvPr/>
        </p:nvSpPr>
        <p:spPr>
          <a:xfrm>
            <a:off x="6580649" y="5045057"/>
            <a:ext cx="1879600" cy="437543"/>
          </a:xfrm>
          <a:prstGeom prst="roundRect">
            <a:avLst>
              <a:gd name="adj" fmla="val 20277"/>
            </a:avLst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+mn-ea"/>
                <a:sym typeface="+mn-lt"/>
              </a:rPr>
              <a:t>CHECK THIS OUT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6482990" y="216435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5" name="Google Shape;86;p19"/>
          <p:cNvSpPr txBox="1"/>
          <p:nvPr/>
        </p:nvSpPr>
        <p:spPr>
          <a:xfrm>
            <a:off x="6482990" y="173008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6482990" y="3087428"/>
            <a:ext cx="3467616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EC62D9-32AC-4E49-9019-DFA3E7E3B27E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79EF0F5B-E05E-4E0F-A9BD-2043CF7E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/>
          <p:cNvGrpSpPr/>
          <p:nvPr/>
        </p:nvGrpSpPr>
        <p:grpSpPr>
          <a:xfrm>
            <a:off x="4829330" y="2284142"/>
            <a:ext cx="2743200" cy="2743200"/>
            <a:chOff x="5291528" y="2563317"/>
            <a:chExt cx="1828800" cy="1828800"/>
          </a:xfrm>
        </p:grpSpPr>
        <p:sp>
          <p:nvSpPr>
            <p:cNvPr id="3" name="Right Triangle 41"/>
            <p:cNvSpPr/>
            <p:nvPr/>
          </p:nvSpPr>
          <p:spPr>
            <a:xfrm>
              <a:off x="6205928" y="2563317"/>
              <a:ext cx="914400" cy="91440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" name="Right Triangle 42"/>
            <p:cNvSpPr/>
            <p:nvPr/>
          </p:nvSpPr>
          <p:spPr>
            <a:xfrm flipH="1">
              <a:off x="5291528" y="2563317"/>
              <a:ext cx="914400" cy="914400"/>
            </a:xfrm>
            <a:prstGeom prst="rtTriangle">
              <a:avLst/>
            </a:pr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5" name="Group 46"/>
            <p:cNvGrpSpPr/>
            <p:nvPr/>
          </p:nvGrpSpPr>
          <p:grpSpPr>
            <a:xfrm rot="10800000">
              <a:off x="5291528" y="3477717"/>
              <a:ext cx="1828800" cy="914400"/>
              <a:chOff x="5443928" y="2715717"/>
              <a:chExt cx="1828800" cy="914400"/>
            </a:xfrm>
            <a:solidFill>
              <a:schemeClr val="accent4"/>
            </a:solidFill>
          </p:grpSpPr>
          <p:sp>
            <p:nvSpPr>
              <p:cNvPr id="6" name="Right Triangle 44"/>
              <p:cNvSpPr/>
              <p:nvPr/>
            </p:nvSpPr>
            <p:spPr>
              <a:xfrm>
                <a:off x="6358328" y="2715717"/>
                <a:ext cx="914400" cy="914400"/>
              </a:xfrm>
              <a:prstGeom prst="rtTriangl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" name="Right Triangle 45"/>
              <p:cNvSpPr/>
              <p:nvPr/>
            </p:nvSpPr>
            <p:spPr>
              <a:xfrm flipH="1">
                <a:off x="5443928" y="2715717"/>
                <a:ext cx="914400" cy="914400"/>
              </a:xfrm>
              <a:prstGeom prst="rtTriangle">
                <a:avLst/>
              </a:prstGeom>
              <a:solidFill>
                <a:srgbClr val="9A7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8" name="Right Triangle 24"/>
          <p:cNvSpPr/>
          <p:nvPr/>
        </p:nvSpPr>
        <p:spPr>
          <a:xfrm flipH="1">
            <a:off x="5585422" y="3043734"/>
            <a:ext cx="615506" cy="615506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ight Triangle 25"/>
          <p:cNvSpPr/>
          <p:nvPr/>
        </p:nvSpPr>
        <p:spPr>
          <a:xfrm>
            <a:off x="6200928" y="3035329"/>
            <a:ext cx="629364" cy="620413"/>
          </a:xfrm>
          <a:prstGeom prst="rtTriangl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ight Triangle 26"/>
          <p:cNvSpPr/>
          <p:nvPr/>
        </p:nvSpPr>
        <p:spPr>
          <a:xfrm rot="10800000">
            <a:off x="5557214" y="3658502"/>
            <a:ext cx="643713" cy="643713"/>
          </a:xfrm>
          <a:prstGeom prst="rtTriangl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Right Triangle 27"/>
          <p:cNvSpPr/>
          <p:nvPr/>
        </p:nvSpPr>
        <p:spPr>
          <a:xfrm rot="10800000" flipH="1">
            <a:off x="6200926" y="3658501"/>
            <a:ext cx="643713" cy="643713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5648782" y="3286690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6078281" y="3286685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</a:p>
        </p:txBody>
      </p:sp>
      <p:sp>
        <p:nvSpPr>
          <p:cNvPr id="14" name="TextBox 30"/>
          <p:cNvSpPr txBox="1"/>
          <p:nvPr/>
        </p:nvSpPr>
        <p:spPr>
          <a:xfrm>
            <a:off x="5662632" y="3674625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</a:p>
        </p:txBody>
      </p:sp>
      <p:sp>
        <p:nvSpPr>
          <p:cNvPr id="15" name="TextBox 31"/>
          <p:cNvSpPr txBox="1"/>
          <p:nvPr/>
        </p:nvSpPr>
        <p:spPr>
          <a:xfrm>
            <a:off x="6036711" y="3674620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16" name="TextBox 7"/>
          <p:cNvSpPr txBox="1"/>
          <p:nvPr/>
        </p:nvSpPr>
        <p:spPr>
          <a:xfrm>
            <a:off x="4362192" y="8666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7" name="矩形 16"/>
          <p:cNvSpPr/>
          <p:nvPr/>
        </p:nvSpPr>
        <p:spPr>
          <a:xfrm>
            <a:off x="3117448" y="1423897"/>
            <a:ext cx="595710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单击此处添加文字阐述，添加简短问题说明文字，具体添加文字在此处添加单击</a:t>
            </a:r>
          </a:p>
        </p:txBody>
      </p:sp>
      <p:sp>
        <p:nvSpPr>
          <p:cNvPr id="18" name="矩形 17"/>
          <p:cNvSpPr/>
          <p:nvPr/>
        </p:nvSpPr>
        <p:spPr>
          <a:xfrm>
            <a:off x="2206748" y="5564697"/>
            <a:ext cx="7864342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</a:p>
        </p:txBody>
      </p:sp>
      <p:sp>
        <p:nvSpPr>
          <p:cNvPr id="19" name="Rectangle 29"/>
          <p:cNvSpPr/>
          <p:nvPr/>
        </p:nvSpPr>
        <p:spPr>
          <a:xfrm>
            <a:off x="8061602" y="2530068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0" name="Rectangle 30"/>
          <p:cNvSpPr/>
          <p:nvPr/>
        </p:nvSpPr>
        <p:spPr>
          <a:xfrm>
            <a:off x="8061602" y="2200538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8061602" y="4474246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2" name="Rectangle 30"/>
          <p:cNvSpPr/>
          <p:nvPr/>
        </p:nvSpPr>
        <p:spPr>
          <a:xfrm>
            <a:off x="8061602" y="414471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Rectangle 29"/>
          <p:cNvSpPr/>
          <p:nvPr/>
        </p:nvSpPr>
        <p:spPr>
          <a:xfrm>
            <a:off x="2324761" y="2481754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4" name="Rectangle 30"/>
          <p:cNvSpPr/>
          <p:nvPr/>
        </p:nvSpPr>
        <p:spPr>
          <a:xfrm>
            <a:off x="3242108" y="215222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2324761" y="4425932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6" name="Rectangle 30"/>
          <p:cNvSpPr/>
          <p:nvPr/>
        </p:nvSpPr>
        <p:spPr>
          <a:xfrm>
            <a:off x="3242108" y="409640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3C101-1D92-46CF-8265-61495BD77B9B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F38B5AFD-26D2-46E8-B90F-3115CF510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8"/>
          <p:cNvSpPr/>
          <p:nvPr/>
        </p:nvSpPr>
        <p:spPr>
          <a:xfrm rot="5400000">
            <a:off x="1556515" y="3615119"/>
            <a:ext cx="742480" cy="742480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3" name="Shape 251"/>
          <p:cNvSpPr/>
          <p:nvPr/>
        </p:nvSpPr>
        <p:spPr>
          <a:xfrm>
            <a:off x="1748650" y="3811082"/>
            <a:ext cx="350554" cy="350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5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5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5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800" y="2700"/>
                </a:moveTo>
                <a:cubicBezTo>
                  <a:pt x="8636" y="2700"/>
                  <a:pt x="6602" y="3543"/>
                  <a:pt x="5073" y="5073"/>
                </a:cubicBezTo>
                <a:cubicBezTo>
                  <a:pt x="3543" y="6603"/>
                  <a:pt x="2700" y="8637"/>
                  <a:pt x="2700" y="10800"/>
                </a:cubicBezTo>
                <a:cubicBezTo>
                  <a:pt x="2700" y="12963"/>
                  <a:pt x="3543" y="14997"/>
                  <a:pt x="5073" y="16527"/>
                </a:cubicBezTo>
                <a:cubicBezTo>
                  <a:pt x="6602" y="18057"/>
                  <a:pt x="8636" y="18900"/>
                  <a:pt x="10800" y="18900"/>
                </a:cubicBezTo>
                <a:cubicBezTo>
                  <a:pt x="12963" y="18900"/>
                  <a:pt x="14997" y="18057"/>
                  <a:pt x="16527" y="16527"/>
                </a:cubicBezTo>
                <a:cubicBezTo>
                  <a:pt x="18057" y="14997"/>
                  <a:pt x="18900" y="12963"/>
                  <a:pt x="18900" y="10800"/>
                </a:cubicBezTo>
                <a:cubicBezTo>
                  <a:pt x="18900" y="8637"/>
                  <a:pt x="18057" y="6603"/>
                  <a:pt x="16527" y="5073"/>
                </a:cubicBezTo>
                <a:cubicBezTo>
                  <a:pt x="14997" y="3543"/>
                  <a:pt x="12963" y="2700"/>
                  <a:pt x="10800" y="2700"/>
                </a:cubicBezTo>
                <a:close/>
                <a:moveTo>
                  <a:pt x="10800" y="3375"/>
                </a:moveTo>
                <a:cubicBezTo>
                  <a:pt x="12783" y="3375"/>
                  <a:pt x="14650" y="4145"/>
                  <a:pt x="16052" y="5548"/>
                </a:cubicBezTo>
                <a:cubicBezTo>
                  <a:pt x="17455" y="6950"/>
                  <a:pt x="18225" y="8817"/>
                  <a:pt x="18225" y="10800"/>
                </a:cubicBezTo>
                <a:cubicBezTo>
                  <a:pt x="18225" y="12783"/>
                  <a:pt x="17455" y="14650"/>
                  <a:pt x="16052" y="16052"/>
                </a:cubicBezTo>
                <a:cubicBezTo>
                  <a:pt x="14650" y="17455"/>
                  <a:pt x="12783" y="18225"/>
                  <a:pt x="10800" y="18225"/>
                </a:cubicBezTo>
                <a:cubicBezTo>
                  <a:pt x="8817" y="18225"/>
                  <a:pt x="6950" y="17455"/>
                  <a:pt x="5548" y="16052"/>
                </a:cubicBezTo>
                <a:cubicBezTo>
                  <a:pt x="4145" y="14650"/>
                  <a:pt x="3375" y="12783"/>
                  <a:pt x="3375" y="10800"/>
                </a:cubicBezTo>
                <a:cubicBezTo>
                  <a:pt x="3375" y="8817"/>
                  <a:pt x="4145" y="6950"/>
                  <a:pt x="5548" y="5548"/>
                </a:cubicBezTo>
                <a:cubicBezTo>
                  <a:pt x="6950" y="4145"/>
                  <a:pt x="8817" y="3375"/>
                  <a:pt x="10800" y="3375"/>
                </a:cubicBezTo>
                <a:close/>
                <a:moveTo>
                  <a:pt x="10800" y="5400"/>
                </a:moveTo>
                <a:cubicBezTo>
                  <a:pt x="9358" y="5400"/>
                  <a:pt x="8002" y="5962"/>
                  <a:pt x="6982" y="6982"/>
                </a:cubicBezTo>
                <a:cubicBezTo>
                  <a:pt x="5962" y="8001"/>
                  <a:pt x="5400" y="9358"/>
                  <a:pt x="5400" y="10800"/>
                </a:cubicBezTo>
                <a:cubicBezTo>
                  <a:pt x="5400" y="12242"/>
                  <a:pt x="5962" y="13599"/>
                  <a:pt x="6982" y="14618"/>
                </a:cubicBezTo>
                <a:cubicBezTo>
                  <a:pt x="8002" y="15638"/>
                  <a:pt x="9358" y="16200"/>
                  <a:pt x="10800" y="16200"/>
                </a:cubicBezTo>
                <a:cubicBezTo>
                  <a:pt x="12242" y="16200"/>
                  <a:pt x="13599" y="15638"/>
                  <a:pt x="14618" y="14618"/>
                </a:cubicBezTo>
                <a:cubicBezTo>
                  <a:pt x="15638" y="13599"/>
                  <a:pt x="16200" y="12242"/>
                  <a:pt x="16200" y="10800"/>
                </a:cubicBezTo>
                <a:cubicBezTo>
                  <a:pt x="16200" y="9358"/>
                  <a:pt x="15638" y="8001"/>
                  <a:pt x="14618" y="6982"/>
                </a:cubicBezTo>
                <a:cubicBezTo>
                  <a:pt x="13599" y="5962"/>
                  <a:pt x="12242" y="5400"/>
                  <a:pt x="10800" y="5400"/>
                </a:cubicBezTo>
                <a:close/>
                <a:moveTo>
                  <a:pt x="10800" y="6075"/>
                </a:moveTo>
                <a:cubicBezTo>
                  <a:pt x="12062" y="6075"/>
                  <a:pt x="13251" y="6564"/>
                  <a:pt x="14143" y="7457"/>
                </a:cubicBezTo>
                <a:cubicBezTo>
                  <a:pt x="15036" y="8349"/>
                  <a:pt x="15525" y="9538"/>
                  <a:pt x="15525" y="10800"/>
                </a:cubicBezTo>
                <a:cubicBezTo>
                  <a:pt x="15525" y="12062"/>
                  <a:pt x="15036" y="13251"/>
                  <a:pt x="14143" y="14143"/>
                </a:cubicBezTo>
                <a:cubicBezTo>
                  <a:pt x="13251" y="15036"/>
                  <a:pt x="12062" y="15525"/>
                  <a:pt x="10800" y="15525"/>
                </a:cubicBezTo>
                <a:cubicBezTo>
                  <a:pt x="9538" y="15525"/>
                  <a:pt x="8349" y="15036"/>
                  <a:pt x="7457" y="14143"/>
                </a:cubicBezTo>
                <a:cubicBezTo>
                  <a:pt x="6564" y="13251"/>
                  <a:pt x="6075" y="12062"/>
                  <a:pt x="6075" y="10800"/>
                </a:cubicBezTo>
                <a:cubicBezTo>
                  <a:pt x="6075" y="9538"/>
                  <a:pt x="6564" y="8349"/>
                  <a:pt x="7457" y="7457"/>
                </a:cubicBezTo>
                <a:cubicBezTo>
                  <a:pt x="8349" y="6564"/>
                  <a:pt x="9538" y="6075"/>
                  <a:pt x="10800" y="6075"/>
                </a:cubicBezTo>
                <a:close/>
                <a:moveTo>
                  <a:pt x="10800" y="8100"/>
                </a:moveTo>
                <a:cubicBezTo>
                  <a:pt x="10079" y="8100"/>
                  <a:pt x="9401" y="8381"/>
                  <a:pt x="8891" y="8891"/>
                </a:cubicBezTo>
                <a:cubicBezTo>
                  <a:pt x="8380" y="9401"/>
                  <a:pt x="8100" y="10079"/>
                  <a:pt x="8100" y="10800"/>
                </a:cubicBezTo>
                <a:cubicBezTo>
                  <a:pt x="8100" y="11521"/>
                  <a:pt x="8380" y="12199"/>
                  <a:pt x="8891" y="12709"/>
                </a:cubicBezTo>
                <a:cubicBezTo>
                  <a:pt x="9401" y="13219"/>
                  <a:pt x="10079" y="13500"/>
                  <a:pt x="10800" y="13500"/>
                </a:cubicBezTo>
                <a:cubicBezTo>
                  <a:pt x="11521" y="13500"/>
                  <a:pt x="12199" y="13219"/>
                  <a:pt x="12709" y="12709"/>
                </a:cubicBezTo>
                <a:cubicBezTo>
                  <a:pt x="13219" y="12199"/>
                  <a:pt x="13500" y="11521"/>
                  <a:pt x="13500" y="10800"/>
                </a:cubicBezTo>
                <a:cubicBezTo>
                  <a:pt x="13500" y="10079"/>
                  <a:pt x="13219" y="9401"/>
                  <a:pt x="12709" y="8891"/>
                </a:cubicBezTo>
                <a:cubicBezTo>
                  <a:pt x="12199" y="8381"/>
                  <a:pt x="11521" y="8100"/>
                  <a:pt x="10800" y="8100"/>
                </a:cubicBezTo>
                <a:close/>
                <a:moveTo>
                  <a:pt x="10800" y="8775"/>
                </a:moveTo>
                <a:cubicBezTo>
                  <a:pt x="11341" y="8775"/>
                  <a:pt x="11851" y="8983"/>
                  <a:pt x="12234" y="9366"/>
                </a:cubicBezTo>
                <a:cubicBezTo>
                  <a:pt x="12617" y="9749"/>
                  <a:pt x="12825" y="10259"/>
                  <a:pt x="12825" y="10800"/>
                </a:cubicBezTo>
                <a:cubicBezTo>
                  <a:pt x="12825" y="11341"/>
                  <a:pt x="12617" y="11851"/>
                  <a:pt x="12234" y="12234"/>
                </a:cubicBezTo>
                <a:cubicBezTo>
                  <a:pt x="11851" y="12617"/>
                  <a:pt x="11341" y="12825"/>
                  <a:pt x="10800" y="12825"/>
                </a:cubicBezTo>
                <a:cubicBezTo>
                  <a:pt x="10259" y="12825"/>
                  <a:pt x="9748" y="12617"/>
                  <a:pt x="9366" y="12234"/>
                </a:cubicBezTo>
                <a:cubicBezTo>
                  <a:pt x="8983" y="11851"/>
                  <a:pt x="8775" y="11341"/>
                  <a:pt x="8775" y="10800"/>
                </a:cubicBezTo>
                <a:cubicBezTo>
                  <a:pt x="8775" y="10259"/>
                  <a:pt x="8983" y="9749"/>
                  <a:pt x="9366" y="9366"/>
                </a:cubicBezTo>
                <a:cubicBezTo>
                  <a:pt x="9748" y="8983"/>
                  <a:pt x="10259" y="8775"/>
                  <a:pt x="10800" y="87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" name="Shape 254"/>
          <p:cNvSpPr/>
          <p:nvPr/>
        </p:nvSpPr>
        <p:spPr>
          <a:xfrm rot="5400000">
            <a:off x="1551603" y="2082745"/>
            <a:ext cx="729026" cy="729024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>
              <a:cs typeface="+mn-ea"/>
              <a:sym typeface="+mn-lt"/>
            </a:endParaRPr>
          </a:p>
        </p:txBody>
      </p:sp>
      <p:sp>
        <p:nvSpPr>
          <p:cNvPr id="5" name="Shape 252"/>
          <p:cNvSpPr/>
          <p:nvPr/>
        </p:nvSpPr>
        <p:spPr>
          <a:xfrm>
            <a:off x="1805257" y="2252985"/>
            <a:ext cx="239498" cy="421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58" y="2891"/>
                </a:moveTo>
                <a:lnTo>
                  <a:pt x="5454" y="1526"/>
                </a:lnTo>
                <a:lnTo>
                  <a:pt x="5454" y="675"/>
                </a:lnTo>
                <a:lnTo>
                  <a:pt x="10800" y="675"/>
                </a:lnTo>
                <a:lnTo>
                  <a:pt x="16146" y="675"/>
                </a:lnTo>
                <a:lnTo>
                  <a:pt x="16146" y="1526"/>
                </a:lnTo>
                <a:lnTo>
                  <a:pt x="13141" y="2891"/>
                </a:lnTo>
                <a:lnTo>
                  <a:pt x="14407" y="9006"/>
                </a:lnTo>
                <a:lnTo>
                  <a:pt x="19770" y="10360"/>
                </a:lnTo>
                <a:lnTo>
                  <a:pt x="20196" y="11812"/>
                </a:lnTo>
                <a:lnTo>
                  <a:pt x="10800" y="11812"/>
                </a:lnTo>
                <a:lnTo>
                  <a:pt x="1403" y="11812"/>
                </a:lnTo>
                <a:lnTo>
                  <a:pt x="1828" y="10360"/>
                </a:lnTo>
                <a:lnTo>
                  <a:pt x="7192" y="9005"/>
                </a:lnTo>
                <a:cubicBezTo>
                  <a:pt x="7192" y="9005"/>
                  <a:pt x="8458" y="2891"/>
                  <a:pt x="8458" y="2891"/>
                </a:cubicBezTo>
                <a:close/>
                <a:moveTo>
                  <a:pt x="762" y="9890"/>
                </a:moveTo>
                <a:lnTo>
                  <a:pt x="0" y="12488"/>
                </a:lnTo>
                <a:lnTo>
                  <a:pt x="10206" y="12488"/>
                </a:lnTo>
                <a:lnTo>
                  <a:pt x="10206" y="21600"/>
                </a:lnTo>
                <a:lnTo>
                  <a:pt x="11394" y="21600"/>
                </a:lnTo>
                <a:lnTo>
                  <a:pt x="11394" y="12488"/>
                </a:lnTo>
                <a:lnTo>
                  <a:pt x="21600" y="12488"/>
                </a:lnTo>
                <a:lnTo>
                  <a:pt x="20838" y="9890"/>
                </a:lnTo>
                <a:lnTo>
                  <a:pt x="15508" y="8545"/>
                </a:lnTo>
                <a:lnTo>
                  <a:pt x="14399" y="3184"/>
                </a:lnTo>
                <a:lnTo>
                  <a:pt x="17334" y="1849"/>
                </a:lnTo>
                <a:lnTo>
                  <a:pt x="17334" y="0"/>
                </a:lnTo>
                <a:lnTo>
                  <a:pt x="10800" y="0"/>
                </a:lnTo>
                <a:lnTo>
                  <a:pt x="4265" y="0"/>
                </a:lnTo>
                <a:lnTo>
                  <a:pt x="4265" y="1849"/>
                </a:lnTo>
                <a:lnTo>
                  <a:pt x="7201" y="3184"/>
                </a:lnTo>
                <a:lnTo>
                  <a:pt x="6091" y="8544"/>
                </a:lnTo>
                <a:cubicBezTo>
                  <a:pt x="6091" y="8544"/>
                  <a:pt x="762" y="9890"/>
                  <a:pt x="762" y="989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6" name="Shape 238"/>
          <p:cNvSpPr/>
          <p:nvPr/>
        </p:nvSpPr>
        <p:spPr>
          <a:xfrm rot="5400000">
            <a:off x="6690810" y="3615119"/>
            <a:ext cx="742480" cy="742480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7" name="Shape 251"/>
          <p:cNvSpPr/>
          <p:nvPr/>
        </p:nvSpPr>
        <p:spPr>
          <a:xfrm>
            <a:off x="6882945" y="3811082"/>
            <a:ext cx="350554" cy="350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5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5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5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800" y="2700"/>
                </a:moveTo>
                <a:cubicBezTo>
                  <a:pt x="8636" y="2700"/>
                  <a:pt x="6602" y="3543"/>
                  <a:pt x="5073" y="5073"/>
                </a:cubicBezTo>
                <a:cubicBezTo>
                  <a:pt x="3543" y="6603"/>
                  <a:pt x="2700" y="8637"/>
                  <a:pt x="2700" y="10800"/>
                </a:cubicBezTo>
                <a:cubicBezTo>
                  <a:pt x="2700" y="12963"/>
                  <a:pt x="3543" y="14997"/>
                  <a:pt x="5073" y="16527"/>
                </a:cubicBezTo>
                <a:cubicBezTo>
                  <a:pt x="6602" y="18057"/>
                  <a:pt x="8636" y="18900"/>
                  <a:pt x="10800" y="18900"/>
                </a:cubicBezTo>
                <a:cubicBezTo>
                  <a:pt x="12963" y="18900"/>
                  <a:pt x="14997" y="18057"/>
                  <a:pt x="16527" y="16527"/>
                </a:cubicBezTo>
                <a:cubicBezTo>
                  <a:pt x="18057" y="14997"/>
                  <a:pt x="18900" y="12963"/>
                  <a:pt x="18900" y="10800"/>
                </a:cubicBezTo>
                <a:cubicBezTo>
                  <a:pt x="18900" y="8637"/>
                  <a:pt x="18057" y="6603"/>
                  <a:pt x="16527" y="5073"/>
                </a:cubicBezTo>
                <a:cubicBezTo>
                  <a:pt x="14997" y="3543"/>
                  <a:pt x="12963" y="2700"/>
                  <a:pt x="10800" y="2700"/>
                </a:cubicBezTo>
                <a:close/>
                <a:moveTo>
                  <a:pt x="10800" y="3375"/>
                </a:moveTo>
                <a:cubicBezTo>
                  <a:pt x="12783" y="3375"/>
                  <a:pt x="14650" y="4145"/>
                  <a:pt x="16052" y="5548"/>
                </a:cubicBezTo>
                <a:cubicBezTo>
                  <a:pt x="17455" y="6950"/>
                  <a:pt x="18225" y="8817"/>
                  <a:pt x="18225" y="10800"/>
                </a:cubicBezTo>
                <a:cubicBezTo>
                  <a:pt x="18225" y="12783"/>
                  <a:pt x="17455" y="14650"/>
                  <a:pt x="16052" y="16052"/>
                </a:cubicBezTo>
                <a:cubicBezTo>
                  <a:pt x="14650" y="17455"/>
                  <a:pt x="12783" y="18225"/>
                  <a:pt x="10800" y="18225"/>
                </a:cubicBezTo>
                <a:cubicBezTo>
                  <a:pt x="8817" y="18225"/>
                  <a:pt x="6950" y="17455"/>
                  <a:pt x="5548" y="16052"/>
                </a:cubicBezTo>
                <a:cubicBezTo>
                  <a:pt x="4145" y="14650"/>
                  <a:pt x="3375" y="12783"/>
                  <a:pt x="3375" y="10800"/>
                </a:cubicBezTo>
                <a:cubicBezTo>
                  <a:pt x="3375" y="8817"/>
                  <a:pt x="4145" y="6950"/>
                  <a:pt x="5548" y="5548"/>
                </a:cubicBezTo>
                <a:cubicBezTo>
                  <a:pt x="6950" y="4145"/>
                  <a:pt x="8817" y="3375"/>
                  <a:pt x="10800" y="3375"/>
                </a:cubicBezTo>
                <a:close/>
                <a:moveTo>
                  <a:pt x="10800" y="5400"/>
                </a:moveTo>
                <a:cubicBezTo>
                  <a:pt x="9358" y="5400"/>
                  <a:pt x="8002" y="5962"/>
                  <a:pt x="6982" y="6982"/>
                </a:cubicBezTo>
                <a:cubicBezTo>
                  <a:pt x="5962" y="8001"/>
                  <a:pt x="5400" y="9358"/>
                  <a:pt x="5400" y="10800"/>
                </a:cubicBezTo>
                <a:cubicBezTo>
                  <a:pt x="5400" y="12242"/>
                  <a:pt x="5962" y="13599"/>
                  <a:pt x="6982" y="14618"/>
                </a:cubicBezTo>
                <a:cubicBezTo>
                  <a:pt x="8002" y="15638"/>
                  <a:pt x="9358" y="16200"/>
                  <a:pt x="10800" y="16200"/>
                </a:cubicBezTo>
                <a:cubicBezTo>
                  <a:pt x="12242" y="16200"/>
                  <a:pt x="13599" y="15638"/>
                  <a:pt x="14618" y="14618"/>
                </a:cubicBezTo>
                <a:cubicBezTo>
                  <a:pt x="15638" y="13599"/>
                  <a:pt x="16200" y="12242"/>
                  <a:pt x="16200" y="10800"/>
                </a:cubicBezTo>
                <a:cubicBezTo>
                  <a:pt x="16200" y="9358"/>
                  <a:pt x="15638" y="8001"/>
                  <a:pt x="14618" y="6982"/>
                </a:cubicBezTo>
                <a:cubicBezTo>
                  <a:pt x="13599" y="5962"/>
                  <a:pt x="12242" y="5400"/>
                  <a:pt x="10800" y="5400"/>
                </a:cubicBezTo>
                <a:close/>
                <a:moveTo>
                  <a:pt x="10800" y="6075"/>
                </a:moveTo>
                <a:cubicBezTo>
                  <a:pt x="12062" y="6075"/>
                  <a:pt x="13251" y="6564"/>
                  <a:pt x="14143" y="7457"/>
                </a:cubicBezTo>
                <a:cubicBezTo>
                  <a:pt x="15036" y="8349"/>
                  <a:pt x="15525" y="9538"/>
                  <a:pt x="15525" y="10800"/>
                </a:cubicBezTo>
                <a:cubicBezTo>
                  <a:pt x="15525" y="12062"/>
                  <a:pt x="15036" y="13251"/>
                  <a:pt x="14143" y="14143"/>
                </a:cubicBezTo>
                <a:cubicBezTo>
                  <a:pt x="13251" y="15036"/>
                  <a:pt x="12062" y="15525"/>
                  <a:pt x="10800" y="15525"/>
                </a:cubicBezTo>
                <a:cubicBezTo>
                  <a:pt x="9538" y="15525"/>
                  <a:pt x="8349" y="15036"/>
                  <a:pt x="7457" y="14143"/>
                </a:cubicBezTo>
                <a:cubicBezTo>
                  <a:pt x="6564" y="13251"/>
                  <a:pt x="6075" y="12062"/>
                  <a:pt x="6075" y="10800"/>
                </a:cubicBezTo>
                <a:cubicBezTo>
                  <a:pt x="6075" y="9538"/>
                  <a:pt x="6564" y="8349"/>
                  <a:pt x="7457" y="7457"/>
                </a:cubicBezTo>
                <a:cubicBezTo>
                  <a:pt x="8349" y="6564"/>
                  <a:pt x="9538" y="6075"/>
                  <a:pt x="10800" y="6075"/>
                </a:cubicBezTo>
                <a:close/>
                <a:moveTo>
                  <a:pt x="10800" y="8100"/>
                </a:moveTo>
                <a:cubicBezTo>
                  <a:pt x="10079" y="8100"/>
                  <a:pt x="9401" y="8381"/>
                  <a:pt x="8891" y="8891"/>
                </a:cubicBezTo>
                <a:cubicBezTo>
                  <a:pt x="8380" y="9401"/>
                  <a:pt x="8100" y="10079"/>
                  <a:pt x="8100" y="10800"/>
                </a:cubicBezTo>
                <a:cubicBezTo>
                  <a:pt x="8100" y="11521"/>
                  <a:pt x="8380" y="12199"/>
                  <a:pt x="8891" y="12709"/>
                </a:cubicBezTo>
                <a:cubicBezTo>
                  <a:pt x="9401" y="13219"/>
                  <a:pt x="10079" y="13500"/>
                  <a:pt x="10800" y="13500"/>
                </a:cubicBezTo>
                <a:cubicBezTo>
                  <a:pt x="11521" y="13500"/>
                  <a:pt x="12199" y="13219"/>
                  <a:pt x="12709" y="12709"/>
                </a:cubicBezTo>
                <a:cubicBezTo>
                  <a:pt x="13219" y="12199"/>
                  <a:pt x="13500" y="11521"/>
                  <a:pt x="13500" y="10800"/>
                </a:cubicBezTo>
                <a:cubicBezTo>
                  <a:pt x="13500" y="10079"/>
                  <a:pt x="13219" y="9401"/>
                  <a:pt x="12709" y="8891"/>
                </a:cubicBezTo>
                <a:cubicBezTo>
                  <a:pt x="12199" y="8381"/>
                  <a:pt x="11521" y="8100"/>
                  <a:pt x="10800" y="8100"/>
                </a:cubicBezTo>
                <a:close/>
                <a:moveTo>
                  <a:pt x="10800" y="8775"/>
                </a:moveTo>
                <a:cubicBezTo>
                  <a:pt x="11341" y="8775"/>
                  <a:pt x="11851" y="8983"/>
                  <a:pt x="12234" y="9366"/>
                </a:cubicBezTo>
                <a:cubicBezTo>
                  <a:pt x="12617" y="9749"/>
                  <a:pt x="12825" y="10259"/>
                  <a:pt x="12825" y="10800"/>
                </a:cubicBezTo>
                <a:cubicBezTo>
                  <a:pt x="12825" y="11341"/>
                  <a:pt x="12617" y="11851"/>
                  <a:pt x="12234" y="12234"/>
                </a:cubicBezTo>
                <a:cubicBezTo>
                  <a:pt x="11851" y="12617"/>
                  <a:pt x="11341" y="12825"/>
                  <a:pt x="10800" y="12825"/>
                </a:cubicBezTo>
                <a:cubicBezTo>
                  <a:pt x="10259" y="12825"/>
                  <a:pt x="9748" y="12617"/>
                  <a:pt x="9366" y="12234"/>
                </a:cubicBezTo>
                <a:cubicBezTo>
                  <a:pt x="8983" y="11851"/>
                  <a:pt x="8775" y="11341"/>
                  <a:pt x="8775" y="10800"/>
                </a:cubicBezTo>
                <a:cubicBezTo>
                  <a:pt x="8775" y="10259"/>
                  <a:pt x="8983" y="9749"/>
                  <a:pt x="9366" y="9366"/>
                </a:cubicBezTo>
                <a:cubicBezTo>
                  <a:pt x="9748" y="8983"/>
                  <a:pt x="10259" y="8775"/>
                  <a:pt x="10800" y="87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8" name="Shape 254"/>
          <p:cNvSpPr/>
          <p:nvPr/>
        </p:nvSpPr>
        <p:spPr>
          <a:xfrm rot="5400000">
            <a:off x="6685898" y="2082745"/>
            <a:ext cx="729026" cy="729024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>
              <a:cs typeface="+mn-ea"/>
              <a:sym typeface="+mn-lt"/>
            </a:endParaRPr>
          </a:p>
        </p:txBody>
      </p:sp>
      <p:sp>
        <p:nvSpPr>
          <p:cNvPr id="9" name="Shape 252"/>
          <p:cNvSpPr/>
          <p:nvPr/>
        </p:nvSpPr>
        <p:spPr>
          <a:xfrm>
            <a:off x="6939552" y="2252985"/>
            <a:ext cx="239498" cy="421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58" y="2891"/>
                </a:moveTo>
                <a:lnTo>
                  <a:pt x="5454" y="1526"/>
                </a:lnTo>
                <a:lnTo>
                  <a:pt x="5454" y="675"/>
                </a:lnTo>
                <a:lnTo>
                  <a:pt x="10800" y="675"/>
                </a:lnTo>
                <a:lnTo>
                  <a:pt x="16146" y="675"/>
                </a:lnTo>
                <a:lnTo>
                  <a:pt x="16146" y="1526"/>
                </a:lnTo>
                <a:lnTo>
                  <a:pt x="13141" y="2891"/>
                </a:lnTo>
                <a:lnTo>
                  <a:pt x="14407" y="9006"/>
                </a:lnTo>
                <a:lnTo>
                  <a:pt x="19770" y="10360"/>
                </a:lnTo>
                <a:lnTo>
                  <a:pt x="20196" y="11812"/>
                </a:lnTo>
                <a:lnTo>
                  <a:pt x="10800" y="11812"/>
                </a:lnTo>
                <a:lnTo>
                  <a:pt x="1403" y="11812"/>
                </a:lnTo>
                <a:lnTo>
                  <a:pt x="1828" y="10360"/>
                </a:lnTo>
                <a:lnTo>
                  <a:pt x="7192" y="9005"/>
                </a:lnTo>
                <a:cubicBezTo>
                  <a:pt x="7192" y="9005"/>
                  <a:pt x="8458" y="2891"/>
                  <a:pt x="8458" y="2891"/>
                </a:cubicBezTo>
                <a:close/>
                <a:moveTo>
                  <a:pt x="762" y="9890"/>
                </a:moveTo>
                <a:lnTo>
                  <a:pt x="0" y="12488"/>
                </a:lnTo>
                <a:lnTo>
                  <a:pt x="10206" y="12488"/>
                </a:lnTo>
                <a:lnTo>
                  <a:pt x="10206" y="21600"/>
                </a:lnTo>
                <a:lnTo>
                  <a:pt x="11394" y="21600"/>
                </a:lnTo>
                <a:lnTo>
                  <a:pt x="11394" y="12488"/>
                </a:lnTo>
                <a:lnTo>
                  <a:pt x="21600" y="12488"/>
                </a:lnTo>
                <a:lnTo>
                  <a:pt x="20838" y="9890"/>
                </a:lnTo>
                <a:lnTo>
                  <a:pt x="15508" y="8545"/>
                </a:lnTo>
                <a:lnTo>
                  <a:pt x="14399" y="3184"/>
                </a:lnTo>
                <a:lnTo>
                  <a:pt x="17334" y="1849"/>
                </a:lnTo>
                <a:lnTo>
                  <a:pt x="17334" y="0"/>
                </a:lnTo>
                <a:lnTo>
                  <a:pt x="10800" y="0"/>
                </a:lnTo>
                <a:lnTo>
                  <a:pt x="4265" y="0"/>
                </a:lnTo>
                <a:lnTo>
                  <a:pt x="4265" y="1849"/>
                </a:lnTo>
                <a:lnTo>
                  <a:pt x="7201" y="3184"/>
                </a:lnTo>
                <a:lnTo>
                  <a:pt x="6091" y="8544"/>
                </a:lnTo>
                <a:cubicBezTo>
                  <a:pt x="6091" y="8544"/>
                  <a:pt x="762" y="9890"/>
                  <a:pt x="762" y="989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55988" y="2257129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755988" y="190691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55988" y="3811082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55988" y="346086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2544" y="2257129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02544" y="190691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02544" y="3811082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902544" y="346086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4AC118-DE24-4B5B-9FEF-F6E5067B9C23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D835ACF9-81DC-4E67-8549-CA8E7E5E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5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1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1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31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46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46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208276" y="2677346"/>
            <a:ext cx="574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Evaluation&amp; Model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 Affinity Propagation Model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2"/>
          <p:cNvSpPr/>
          <p:nvPr/>
        </p:nvSpPr>
        <p:spPr>
          <a:xfrm rot="10800000" flipV="1">
            <a:off x="3675326" y="1646620"/>
            <a:ext cx="1255240" cy="343684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0468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30566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19229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07893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4" name="矩形 13"/>
          <p:cNvSpPr/>
          <p:nvPr/>
        </p:nvSpPr>
        <p:spPr>
          <a:xfrm>
            <a:off x="2789658" y="2234730"/>
            <a:ext cx="6659142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谢谢观看</a:t>
            </a:r>
          </a:p>
        </p:txBody>
      </p:sp>
      <p:sp>
        <p:nvSpPr>
          <p:cNvPr id="15" name="TextBox 26"/>
          <p:cNvSpPr txBox="1"/>
          <p:nvPr/>
        </p:nvSpPr>
        <p:spPr>
          <a:xfrm>
            <a:off x="3607614" y="3806011"/>
            <a:ext cx="4875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BUSINESS REPORT OR PLAY FOR WORK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030995" y="4401571"/>
            <a:ext cx="2344358" cy="405033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32393" y="4449001"/>
            <a:ext cx="188200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A59E760-AA2F-4314-9148-6B3D6961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9153835-2F1B-4611-8689-959799E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21EFC8F-E370-4119-877D-F9BA16227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4E96A5F-C3F4-4686-AD7A-8A2B91EF1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8EF9974-C27B-4E6B-95EE-0C9AEE521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E69643BA-E10E-4AEB-8568-F80D2C7F6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337CD2F-064C-49A9-9836-BAC05B4D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64237" y="3920054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素材授权</a:t>
            </a:r>
            <a:r>
              <a:rPr lang="en-US" altLang="zh-CN" sz="2400" kern="0" dirty="0">
                <a:solidFill>
                  <a:srgbClr val="0000FF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素材来源</a:t>
            </a:r>
            <a:r>
              <a:rPr lang="en-US" altLang="zh-CN" sz="2400" kern="0" dirty="0">
                <a:solidFill>
                  <a:srgbClr val="0000FF"/>
                </a:solidFill>
                <a:cs typeface="+mn-ea"/>
                <a:sym typeface="+mn-lt"/>
              </a:rPr>
              <a:t>@</a:t>
            </a: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觅知网</a:t>
            </a:r>
            <a:endParaRPr lang="en-US" altLang="zh-CN" sz="2400" kern="0" dirty="0">
              <a:solidFill>
                <a:srgbClr val="0000FF"/>
              </a:solidFill>
              <a:cs typeface="+mn-ea"/>
              <a:sym typeface="+mn-lt"/>
            </a:endParaRPr>
          </a:p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2498" y="2852937"/>
            <a:ext cx="3567002" cy="410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solidFill>
                  <a:srgbClr val="FFC000"/>
                </a:solidFill>
                <a:cs typeface="+mn-ea"/>
                <a:sym typeface="+mn-lt"/>
                <a:hlinkClick r:id="rId2"/>
              </a:rPr>
              <a:t>https://www.51miz.com/ppt/</a:t>
            </a:r>
            <a:r>
              <a:rPr lang="en-US" altLang="zh-CN" sz="2000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E8218-6A52-BD7D-B0D1-1D6313908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72" y="1737025"/>
            <a:ext cx="2342256" cy="793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48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2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2"/>
              </a:rPr>
              <a:t>www.1ppt.com/moban/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行业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3"/>
              </a:rPr>
              <a:t>www.1ppt.com/hangye/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节日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4"/>
              </a:rPr>
              <a:t>www.1ppt.com/jieri/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素材：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5"/>
              </a:rPr>
              <a:t>www.1ppt.com/sucai/</a:t>
            </a:r>
            <a:endParaRPr lang="en-US" altLang="zh-CN" sz="1467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背景图片：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6"/>
              </a:rPr>
              <a:t>www.1ppt.com/beijing/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图表：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7"/>
              </a:rPr>
              <a:t>www.1ppt.com/tubiao/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优秀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下载：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8"/>
              </a:rPr>
              <a:t>www.1ppt.com/xiazai/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教程：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9"/>
              </a:rPr>
              <a:t>www.1ppt.com/powerpoint/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Word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0"/>
              </a:rPr>
              <a:t>www.1ppt.com/word/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Excel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1"/>
              </a:rPr>
              <a:t>www.1ppt.com/excel/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个人简历：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2"/>
              </a:rPr>
              <a:t>www.1ppt.com/jianli/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课件：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3"/>
              </a:rPr>
              <a:t>www.1ppt.com/kejian/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手抄报：   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4"/>
              </a:rPr>
              <a:t>www.1ppt.com/shouchaobao/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试题下载：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5"/>
              </a:rPr>
              <a:t>www.1ppt.com/shiti/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教案下载：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6"/>
              </a:rPr>
              <a:t>www.1ppt.com/jiaoan/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字体下载：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7"/>
              </a:rPr>
              <a:t>www.1ppt.com/ziti/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</a:t>
            </a:r>
            <a:endParaRPr lang="zh-CN" altLang="en-US" sz="1467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6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219170">
              <a:defRPr/>
            </a:pPr>
            <a:endParaRPr lang="zh-CN" altLang="en-US" sz="2400" kern="0" dirty="0">
              <a:solidFill>
                <a:srgbClr val="005397"/>
              </a:solidFill>
              <a:cs typeface="+mn-ea"/>
              <a:sym typeface="+mn-lt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40251" y="3097353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400" b="1" kern="0" dirty="0">
                <a:solidFill>
                  <a:prstClr val="white"/>
                </a:solidFill>
                <a:cs typeface="+mn-ea"/>
                <a:sym typeface="+mn-lt"/>
              </a:rPr>
              <a:t>可以在下列情况使用</a:t>
            </a:r>
            <a:endParaRPr lang="zh-CN" altLang="en-US" sz="1467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个人学习、研究。</a:t>
            </a: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107840" y="3097353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400" b="1" kern="0" dirty="0">
                <a:solidFill>
                  <a:prstClr val="white"/>
                </a:solidFill>
                <a:cs typeface="+mn-ea"/>
                <a:sym typeface="+mn-lt"/>
              </a:rPr>
              <a:t>不可以在以下情况使用</a:t>
            </a:r>
            <a:endParaRPr lang="zh-CN" altLang="en-US" sz="1333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任何形式的在线付费下载。</a:t>
            </a: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网络转载、线上线下传播。</a:t>
            </a:r>
            <a:endParaRPr lang="zh-CN" altLang="en-GB" sz="1467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82" y="-404505"/>
            <a:ext cx="7893049" cy="340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墨迹 6">
            <a:extLst>
              <a:ext uri="{FF2B5EF4-FFF2-40B4-BE49-F238E27FC236}">
                <a16:creationId xmlns:a16="http://schemas.microsoft.com/office/drawing/2014/main" id="{6EBBEC50-721B-9297-DE8C-65115C350AC0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>
          <a:xfrm>
            <a:off x="-1715569" y="629060"/>
            <a:ext cx="4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9"/>
              <p:cNvSpPr/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7620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𝒎𝒂𝒙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0"/>
          <p:cNvSpPr/>
          <p:nvPr/>
        </p:nvSpPr>
        <p:spPr>
          <a:xfrm>
            <a:off x="1629106" y="1531067"/>
            <a:ext cx="2530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Silhouette Score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1545174" y="2883617"/>
            <a:ext cx="332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Calinski-Harabasz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1545174" y="4396505"/>
            <a:ext cx="30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Davies-Bouldin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363182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/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𝑪𝑯𝑰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/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𝑫𝑩𝑰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zh-CN" altLang="en-US" sz="24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742360A7-369E-564B-C313-A6DD9F1E2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78" y="909984"/>
            <a:ext cx="4202532" cy="18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8" grpId="0"/>
      <p:bldP spid="20" grpId="0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02925" y="228352"/>
            <a:ext cx="570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Gaussian Mixture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 flipH="1">
            <a:off x="502875" y="1480270"/>
            <a:ext cx="17622" cy="43266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60248" y="1497606"/>
            <a:ext cx="7502858" cy="392458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A clustering method based on probability density function, which assumes that each cluster is a mixture distribution composed of multiple Gaussian distributions.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When clustering, GMM assigns data points to the cluster with the highest probability, instead of hard assigning data points to a certain cluster like K-Means.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Can be applied to multiple fields, such as image recognition, speech processing, risk assessment, etc.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BC0809A-0BB3-E596-7688-E180A7DF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3" y="710664"/>
            <a:ext cx="3021462" cy="250427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32656A8-12B1-B278-DF7F-55732AD2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214939"/>
            <a:ext cx="3256669" cy="3075743"/>
          </a:xfrm>
          <a:prstGeom prst="rect">
            <a:avLst/>
          </a:prstGeom>
        </p:spPr>
      </p:pic>
      <p:sp>
        <p:nvSpPr>
          <p:cNvPr id="17" name="Oval 7">
            <a:extLst>
              <a:ext uri="{FF2B5EF4-FFF2-40B4-BE49-F238E27FC236}">
                <a16:creationId xmlns:a16="http://schemas.microsoft.com/office/drawing/2014/main" id="{C5D62924-B1AC-708A-00F7-7F7CFE5636D2}"/>
              </a:ext>
            </a:extLst>
          </p:cNvPr>
          <p:cNvSpPr/>
          <p:nvPr/>
        </p:nvSpPr>
        <p:spPr>
          <a:xfrm>
            <a:off x="660663" y="158132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F5E88-3FED-8254-774A-CAA294F79CC2}"/>
              </a:ext>
            </a:extLst>
          </p:cNvPr>
          <p:cNvSpPr/>
          <p:nvPr/>
        </p:nvSpPr>
        <p:spPr>
          <a:xfrm>
            <a:off x="660248" y="1507225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C31BEC9-30E0-209F-949F-22E078B15F07}"/>
              </a:ext>
            </a:extLst>
          </p:cNvPr>
          <p:cNvSpPr/>
          <p:nvPr/>
        </p:nvSpPr>
        <p:spPr>
          <a:xfrm>
            <a:off x="660248" y="314643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03CFD-B9CC-3E95-E088-4973658C1F58}"/>
              </a:ext>
            </a:extLst>
          </p:cNvPr>
          <p:cNvSpPr/>
          <p:nvPr/>
        </p:nvSpPr>
        <p:spPr>
          <a:xfrm>
            <a:off x="660248" y="3071304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216B9280-1773-BBA5-F6D8-4B3F9AA2F59C}"/>
              </a:ext>
            </a:extLst>
          </p:cNvPr>
          <p:cNvSpPr/>
          <p:nvPr/>
        </p:nvSpPr>
        <p:spPr>
          <a:xfrm>
            <a:off x="660248" y="4657151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68BFD2-BE1A-6B2D-9AD9-91D11FAC873F}"/>
              </a:ext>
            </a:extLst>
          </p:cNvPr>
          <p:cNvSpPr/>
          <p:nvPr/>
        </p:nvSpPr>
        <p:spPr>
          <a:xfrm>
            <a:off x="660248" y="458304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1689372" y="4426582"/>
            <a:ext cx="337184" cy="337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5710888" y="4393745"/>
            <a:ext cx="337184" cy="33718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2250332" y="4309279"/>
            <a:ext cx="346055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 clustering algorithm used to group data points into clusters with similar characteristics.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6096000" y="4393744"/>
            <a:ext cx="406534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Based on graph theory that determines the center point of a cluster by calculating the similarity between data points.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12069" y="207557"/>
            <a:ext cx="61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 Affinity Propagation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0" name="图片 39" descr="图表&#10;&#10;描述已自动生成">
            <a:extLst>
              <a:ext uri="{FF2B5EF4-FFF2-40B4-BE49-F238E27FC236}">
                <a16:creationId xmlns:a16="http://schemas.microsoft.com/office/drawing/2014/main" id="{CC4C63C1-3181-1D33-7120-3F3F6201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97" y="1003109"/>
            <a:ext cx="6143414" cy="31991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904AFCC-7BD2-0C00-AC28-107D0B223A5A}"/>
              </a:ext>
            </a:extLst>
          </p:cNvPr>
          <p:cNvSpPr/>
          <p:nvPr/>
        </p:nvSpPr>
        <p:spPr>
          <a:xfrm>
            <a:off x="1691935" y="4364341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CE77EE-8CBD-97D2-8DC4-9E35FD8B0BDD}"/>
              </a:ext>
            </a:extLst>
          </p:cNvPr>
          <p:cNvSpPr/>
          <p:nvPr/>
        </p:nvSpPr>
        <p:spPr>
          <a:xfrm>
            <a:off x="5706195" y="433546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871760" y="2677346"/>
            <a:ext cx="35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Experiment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8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10051428" y="3044927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CHI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4325814" cy="349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1: Determine K value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Search for the most suitable </a:t>
            </a: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number of clusters.</a:t>
            </a:r>
          </a:p>
          <a:p>
            <a:pPr lvl="0" defTabSz="1217930"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define the number of </a:t>
            </a: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clusters k from 2 to 11.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43F2847-7F68-F82E-1E95-15D94ED8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16" y="641655"/>
            <a:ext cx="3670649" cy="2117921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B5FBEA1-C4BC-A2A4-AEAF-7BDEF0DF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45" y="3852056"/>
            <a:ext cx="3649246" cy="2117921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5D704D4B-10A9-5C1F-50B9-43EFC961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28" y="641655"/>
            <a:ext cx="3643072" cy="2117921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BCA02324-F295-CD18-DC7B-79A056B09FA7}"/>
              </a:ext>
            </a:extLst>
          </p:cNvPr>
          <p:cNvSpPr/>
          <p:nvPr/>
        </p:nvSpPr>
        <p:spPr>
          <a:xfrm>
            <a:off x="5573266" y="3044927"/>
            <a:ext cx="216293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Silhouette Score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24BB7DC8-D82C-3CAA-E012-7DF41A9DCDEB}"/>
              </a:ext>
            </a:extLst>
          </p:cNvPr>
          <p:cNvSpPr/>
          <p:nvPr/>
        </p:nvSpPr>
        <p:spPr>
          <a:xfrm>
            <a:off x="8165329" y="6102928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307999148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2556</Words>
  <Application>Microsoft Office PowerPoint</Application>
  <PresentationFormat>宽屏</PresentationFormat>
  <Paragraphs>332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等线</vt:lpstr>
      <vt:lpstr>印品黑体</vt:lpstr>
      <vt:lpstr>Arial</vt:lpstr>
      <vt:lpstr>Cambria Math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FAN, Ziyao [Student]</cp:lastModifiedBy>
  <cp:revision>22</cp:revision>
  <dcterms:created xsi:type="dcterms:W3CDTF">2021-05-18T08:51:17Z</dcterms:created>
  <dcterms:modified xsi:type="dcterms:W3CDTF">2024-04-17T12:42:21Z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FB7780AF960E4B5CBA7C46FFDD115AA0</vt:lpwstr>
  </property>
</Properties>
</file>